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51" r:id="rId1"/>
  </p:sldMasterIdLst>
  <p:notesMasterIdLst>
    <p:notesMasterId r:id="rId25"/>
  </p:notesMasterIdLst>
  <p:handoutMasterIdLst>
    <p:handoutMasterId r:id="rId26"/>
  </p:handoutMasterIdLst>
  <p:sldIdLst>
    <p:sldId id="331" r:id="rId2"/>
    <p:sldId id="388" r:id="rId3"/>
    <p:sldId id="448" r:id="rId4"/>
    <p:sldId id="488" r:id="rId5"/>
    <p:sldId id="492" r:id="rId6"/>
    <p:sldId id="494" r:id="rId7"/>
    <p:sldId id="495" r:id="rId8"/>
    <p:sldId id="487" r:id="rId9"/>
    <p:sldId id="493" r:id="rId10"/>
    <p:sldId id="491" r:id="rId11"/>
    <p:sldId id="507" r:id="rId12"/>
    <p:sldId id="496" r:id="rId13"/>
    <p:sldId id="452" r:id="rId14"/>
    <p:sldId id="503" r:id="rId15"/>
    <p:sldId id="497" r:id="rId16"/>
    <p:sldId id="498" r:id="rId17"/>
    <p:sldId id="499" r:id="rId18"/>
    <p:sldId id="500" r:id="rId19"/>
    <p:sldId id="501" r:id="rId20"/>
    <p:sldId id="502" r:id="rId21"/>
    <p:sldId id="504" r:id="rId22"/>
    <p:sldId id="505" r:id="rId23"/>
    <p:sldId id="506" r:id="rId24"/>
  </p:sldIdLst>
  <p:sldSz cx="9144000" cy="6858000" type="screen4x3"/>
  <p:notesSz cx="6797675" cy="9926638"/>
  <p:defaultTextStyle>
    <a:defPPr>
      <a:defRPr lang="en-AU"/>
    </a:defPPr>
    <a:lvl1pPr algn="l" rtl="0" fontAlgn="base">
      <a:spcBef>
        <a:spcPct val="0"/>
      </a:spcBef>
      <a:spcAft>
        <a:spcPct val="0"/>
      </a:spcAft>
      <a:defRPr sz="3200" kern="1200">
        <a:solidFill>
          <a:srgbClr val="800000"/>
        </a:solidFill>
        <a:latin typeface="Arial" charset="0"/>
        <a:ea typeface="+mn-ea"/>
        <a:cs typeface="+mn-cs"/>
      </a:defRPr>
    </a:lvl1pPr>
    <a:lvl2pPr marL="457200" algn="l" rtl="0" fontAlgn="base">
      <a:spcBef>
        <a:spcPct val="0"/>
      </a:spcBef>
      <a:spcAft>
        <a:spcPct val="0"/>
      </a:spcAft>
      <a:defRPr sz="3200" kern="1200">
        <a:solidFill>
          <a:srgbClr val="800000"/>
        </a:solidFill>
        <a:latin typeface="Arial" charset="0"/>
        <a:ea typeface="+mn-ea"/>
        <a:cs typeface="+mn-cs"/>
      </a:defRPr>
    </a:lvl2pPr>
    <a:lvl3pPr marL="914400" algn="l" rtl="0" fontAlgn="base">
      <a:spcBef>
        <a:spcPct val="0"/>
      </a:spcBef>
      <a:spcAft>
        <a:spcPct val="0"/>
      </a:spcAft>
      <a:defRPr sz="3200" kern="1200">
        <a:solidFill>
          <a:srgbClr val="800000"/>
        </a:solidFill>
        <a:latin typeface="Arial" charset="0"/>
        <a:ea typeface="+mn-ea"/>
        <a:cs typeface="+mn-cs"/>
      </a:defRPr>
    </a:lvl3pPr>
    <a:lvl4pPr marL="1371600" algn="l" rtl="0" fontAlgn="base">
      <a:spcBef>
        <a:spcPct val="0"/>
      </a:spcBef>
      <a:spcAft>
        <a:spcPct val="0"/>
      </a:spcAft>
      <a:defRPr sz="3200" kern="1200">
        <a:solidFill>
          <a:srgbClr val="800000"/>
        </a:solidFill>
        <a:latin typeface="Arial" charset="0"/>
        <a:ea typeface="+mn-ea"/>
        <a:cs typeface="+mn-cs"/>
      </a:defRPr>
    </a:lvl4pPr>
    <a:lvl5pPr marL="1828800" algn="l" rtl="0" fontAlgn="base">
      <a:spcBef>
        <a:spcPct val="0"/>
      </a:spcBef>
      <a:spcAft>
        <a:spcPct val="0"/>
      </a:spcAft>
      <a:defRPr sz="3200" kern="1200">
        <a:solidFill>
          <a:srgbClr val="800000"/>
        </a:solidFill>
        <a:latin typeface="Arial" charset="0"/>
        <a:ea typeface="+mn-ea"/>
        <a:cs typeface="+mn-cs"/>
      </a:defRPr>
    </a:lvl5pPr>
    <a:lvl6pPr marL="2286000" algn="l" defTabSz="914400" rtl="0" eaLnBrk="1" latinLnBrk="0" hangingPunct="1">
      <a:defRPr sz="3200" kern="1200">
        <a:solidFill>
          <a:srgbClr val="800000"/>
        </a:solidFill>
        <a:latin typeface="Arial" charset="0"/>
        <a:ea typeface="+mn-ea"/>
        <a:cs typeface="+mn-cs"/>
      </a:defRPr>
    </a:lvl6pPr>
    <a:lvl7pPr marL="2743200" algn="l" defTabSz="914400" rtl="0" eaLnBrk="1" latinLnBrk="0" hangingPunct="1">
      <a:defRPr sz="3200" kern="1200">
        <a:solidFill>
          <a:srgbClr val="800000"/>
        </a:solidFill>
        <a:latin typeface="Arial" charset="0"/>
        <a:ea typeface="+mn-ea"/>
        <a:cs typeface="+mn-cs"/>
      </a:defRPr>
    </a:lvl7pPr>
    <a:lvl8pPr marL="3200400" algn="l" defTabSz="914400" rtl="0" eaLnBrk="1" latinLnBrk="0" hangingPunct="1">
      <a:defRPr sz="3200" kern="1200">
        <a:solidFill>
          <a:srgbClr val="800000"/>
        </a:solidFill>
        <a:latin typeface="Arial" charset="0"/>
        <a:ea typeface="+mn-ea"/>
        <a:cs typeface="+mn-cs"/>
      </a:defRPr>
    </a:lvl8pPr>
    <a:lvl9pPr marL="3657600" algn="l" defTabSz="914400" rtl="0" eaLnBrk="1" latinLnBrk="0" hangingPunct="1">
      <a:defRPr sz="3200" kern="1200">
        <a:solidFill>
          <a:srgbClr val="800000"/>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0070C0"/>
    <a:srgbClr val="000099"/>
    <a:srgbClr val="000066"/>
    <a:srgbClr val="F8F8F8"/>
    <a:srgbClr val="C0C0C0"/>
    <a:srgbClr val="5F5F5F"/>
    <a:srgbClr val="8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5" d="100"/>
          <a:sy n="115" d="100"/>
        </p:scale>
        <p:origin x="-225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latin typeface="Verdana" pitchFamily="34" charset="0"/>
              </a:defRPr>
            </a:lvl1pPr>
          </a:lstStyle>
          <a:p>
            <a:endParaRPr lang="en-AU"/>
          </a:p>
        </p:txBody>
      </p:sp>
      <p:sp>
        <p:nvSpPr>
          <p:cNvPr id="108547" name="Rectangle 3"/>
          <p:cNvSpPr>
            <a:spLocks noGrp="1" noChangeArrowheads="1"/>
          </p:cNvSpPr>
          <p:nvPr>
            <p:ph type="dt" sz="quarter" idx="1"/>
          </p:nvPr>
        </p:nvSpPr>
        <p:spPr bwMode="auto">
          <a:xfrm>
            <a:off x="3851275"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latin typeface="Verdana" pitchFamily="34" charset="0"/>
              </a:defRPr>
            </a:lvl1pPr>
          </a:lstStyle>
          <a:p>
            <a:endParaRPr lang="en-AU"/>
          </a:p>
        </p:txBody>
      </p:sp>
      <p:sp>
        <p:nvSpPr>
          <p:cNvPr id="108548" name="Rectangle 4"/>
          <p:cNvSpPr>
            <a:spLocks noGrp="1" noChangeArrowheads="1"/>
          </p:cNvSpPr>
          <p:nvPr>
            <p:ph type="ftr" sz="quarter" idx="2"/>
          </p:nvPr>
        </p:nvSpPr>
        <p:spPr bwMode="auto">
          <a:xfrm>
            <a:off x="0" y="9431338"/>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latin typeface="Verdana" pitchFamily="34" charset="0"/>
              </a:defRPr>
            </a:lvl1pPr>
          </a:lstStyle>
          <a:p>
            <a:endParaRPr lang="en-AU"/>
          </a:p>
        </p:txBody>
      </p:sp>
      <p:sp>
        <p:nvSpPr>
          <p:cNvPr id="108549" name="Rectangle 5"/>
          <p:cNvSpPr>
            <a:spLocks noGrp="1" noChangeArrowheads="1"/>
          </p:cNvSpPr>
          <p:nvPr>
            <p:ph type="sldNum" sz="quarter" idx="3"/>
          </p:nvPr>
        </p:nvSpPr>
        <p:spPr bwMode="auto">
          <a:xfrm>
            <a:off x="3851275" y="9431338"/>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latin typeface="Verdana" pitchFamily="34" charset="0"/>
              </a:defRPr>
            </a:lvl1pPr>
          </a:lstStyle>
          <a:p>
            <a:fld id="{66C0DA62-F662-4AEC-B572-BAB2FA743E2B}" type="slidenum">
              <a:rPr lang="en-AU"/>
              <a:pPr/>
              <a:t>‹#›</a:t>
            </a:fld>
            <a:endParaRPr lang="en-AU"/>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US"/>
          </a:p>
        </p:txBody>
      </p:sp>
      <p:sp>
        <p:nvSpPr>
          <p:cNvPr id="169987" name="Rectangle 3"/>
          <p:cNvSpPr>
            <a:spLocks noGrp="1" noChangeArrowheads="1"/>
          </p:cNvSpPr>
          <p:nvPr>
            <p:ph type="dt" idx="1"/>
          </p:nvPr>
        </p:nvSpPr>
        <p:spPr bwMode="auto">
          <a:xfrm>
            <a:off x="3849688"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a:p>
        </p:txBody>
      </p:sp>
      <p:sp>
        <p:nvSpPr>
          <p:cNvPr id="169988" name="Rectangle 4"/>
          <p:cNvSpPr>
            <a:spLocks noRot="1" noChangeArrowheads="1" noTextEdit="1"/>
          </p:cNvSpPr>
          <p:nvPr>
            <p:ph type="sldImg" idx="2"/>
          </p:nvPr>
        </p:nvSpPr>
        <p:spPr bwMode="auto">
          <a:xfrm>
            <a:off x="919163" y="744538"/>
            <a:ext cx="4960937" cy="3721100"/>
          </a:xfrm>
          <a:prstGeom prst="rect">
            <a:avLst/>
          </a:prstGeom>
          <a:noFill/>
          <a:ln w="9525">
            <a:solidFill>
              <a:srgbClr val="000000"/>
            </a:solidFill>
            <a:miter lim="800000"/>
            <a:headEnd/>
            <a:tailEnd/>
          </a:ln>
          <a:effectLst/>
        </p:spPr>
      </p:sp>
      <p:sp>
        <p:nvSpPr>
          <p:cNvPr id="16998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6999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a:p>
        </p:txBody>
      </p:sp>
      <p:sp>
        <p:nvSpPr>
          <p:cNvPr id="16999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9BE72028-C8EC-4EEF-8DCB-89045321BC09}"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Arial" charset="0"/>
      </a:defRPr>
    </a:lvl1pPr>
    <a:lvl2pPr marL="457200" algn="l" rtl="0" fontAlgn="base">
      <a:spcBef>
        <a:spcPct val="30000"/>
      </a:spcBef>
      <a:spcAft>
        <a:spcPct val="0"/>
      </a:spcAft>
      <a:defRPr kumimoji="1" sz="1200" kern="1200">
        <a:solidFill>
          <a:schemeClr val="tx1"/>
        </a:solidFill>
        <a:latin typeface="Arial" charset="0"/>
        <a:ea typeface="+mn-ea"/>
        <a:cs typeface="Arial" charset="0"/>
      </a:defRPr>
    </a:lvl2pPr>
    <a:lvl3pPr marL="914400" algn="l" rtl="0" fontAlgn="base">
      <a:spcBef>
        <a:spcPct val="30000"/>
      </a:spcBef>
      <a:spcAft>
        <a:spcPct val="0"/>
      </a:spcAft>
      <a:defRPr kumimoji="1" sz="1200" kern="1200">
        <a:solidFill>
          <a:schemeClr val="tx1"/>
        </a:solidFill>
        <a:latin typeface="Arial" charset="0"/>
        <a:ea typeface="+mn-ea"/>
        <a:cs typeface="Arial" charset="0"/>
      </a:defRPr>
    </a:lvl3pPr>
    <a:lvl4pPr marL="1371600" algn="l" rtl="0" fontAlgn="base">
      <a:spcBef>
        <a:spcPct val="30000"/>
      </a:spcBef>
      <a:spcAft>
        <a:spcPct val="0"/>
      </a:spcAft>
      <a:defRPr kumimoji="1" sz="1200" kern="1200">
        <a:solidFill>
          <a:schemeClr val="tx1"/>
        </a:solidFill>
        <a:latin typeface="Arial" charset="0"/>
        <a:ea typeface="+mn-ea"/>
        <a:cs typeface="Arial" charset="0"/>
      </a:defRPr>
    </a:lvl4pPr>
    <a:lvl5pPr marL="1828800" algn="l" rtl="0" fontAlgn="base">
      <a:spcBef>
        <a:spcPct val="30000"/>
      </a:spcBef>
      <a:spcAft>
        <a:spcPct val="0"/>
      </a:spcAft>
      <a:defRPr kumimoji="1"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88D0EA-D10E-49F1-938B-0AEBA748A774}" type="slidenum">
              <a:rPr lang="en-US"/>
              <a:pPr/>
              <a:t>1</a:t>
            </a:fld>
            <a:endParaRPr lang="en-US"/>
          </a:p>
        </p:txBody>
      </p:sp>
      <p:sp>
        <p:nvSpPr>
          <p:cNvPr id="256002" name="Rectangle 2"/>
          <p:cNvSpPr>
            <a:spLocks noRot="1" noChangeArrowheads="1" noTextEdit="1"/>
          </p:cNvSpPr>
          <p:nvPr>
            <p:ph type="sldImg"/>
          </p:nvPr>
        </p:nvSpPr>
        <p:spPr>
          <a:ln/>
        </p:spPr>
      </p:sp>
      <p:sp>
        <p:nvSpPr>
          <p:cNvPr id="256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8021CA-5CEC-41F6-B473-6C1EC91EE6CE}" type="slidenum">
              <a:rPr lang="en-US"/>
              <a:pPr/>
              <a:t>10</a:t>
            </a:fld>
            <a:endParaRPr lang="en-US"/>
          </a:p>
        </p:txBody>
      </p:sp>
      <p:sp>
        <p:nvSpPr>
          <p:cNvPr id="594946" name="Rectangle 2"/>
          <p:cNvSpPr>
            <a:spLocks noRot="1" noChangeArrowheads="1" noTextEdit="1"/>
          </p:cNvSpPr>
          <p:nvPr>
            <p:ph type="sldImg"/>
          </p:nvPr>
        </p:nvSpPr>
        <p:spPr>
          <a:ln/>
        </p:spPr>
      </p:sp>
      <p:sp>
        <p:nvSpPr>
          <p:cNvPr id="594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9B87992-1B74-4D45-A8A6-6404F846021C}" type="slidenum">
              <a:rPr lang="en-US"/>
              <a:pPr/>
              <a:t>11</a:t>
            </a:fld>
            <a:endParaRPr lang="en-US"/>
          </a:p>
        </p:txBody>
      </p:sp>
      <p:sp>
        <p:nvSpPr>
          <p:cNvPr id="656386" name="Rectangle 2"/>
          <p:cNvSpPr>
            <a:spLocks noRot="1" noChangeArrowheads="1" noTextEdit="1"/>
          </p:cNvSpPr>
          <p:nvPr>
            <p:ph type="sldImg"/>
          </p:nvPr>
        </p:nvSpPr>
        <p:spPr>
          <a:ln/>
        </p:spPr>
      </p:sp>
      <p:sp>
        <p:nvSpPr>
          <p:cNvPr id="656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33F2AE-4379-42FB-8642-CFCF663C44D2}" type="slidenum">
              <a:rPr lang="en-US"/>
              <a:pPr/>
              <a:t>12</a:t>
            </a:fld>
            <a:endParaRPr lang="en-US"/>
          </a:p>
        </p:txBody>
      </p:sp>
      <p:sp>
        <p:nvSpPr>
          <p:cNvPr id="630786" name="Rectangle 2"/>
          <p:cNvSpPr>
            <a:spLocks noRot="1" noChangeArrowheads="1" noTextEdit="1"/>
          </p:cNvSpPr>
          <p:nvPr>
            <p:ph type="sldImg"/>
          </p:nvPr>
        </p:nvSpPr>
        <p:spPr>
          <a:ln/>
        </p:spPr>
      </p:sp>
      <p:sp>
        <p:nvSpPr>
          <p:cNvPr id="6307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AC35A2-5393-4D81-997F-D960117A46EB}" type="slidenum">
              <a:rPr lang="en-US"/>
              <a:pPr/>
              <a:t>13</a:t>
            </a:fld>
            <a:endParaRPr lang="en-US"/>
          </a:p>
        </p:txBody>
      </p:sp>
      <p:sp>
        <p:nvSpPr>
          <p:cNvPr id="565250" name="Rectangle 2"/>
          <p:cNvSpPr>
            <a:spLocks noRot="1" noChangeArrowheads="1" noTextEdit="1"/>
          </p:cNvSpPr>
          <p:nvPr>
            <p:ph type="sldImg"/>
          </p:nvPr>
        </p:nvSpPr>
        <p:spPr>
          <a:ln/>
        </p:spPr>
      </p:sp>
      <p:sp>
        <p:nvSpPr>
          <p:cNvPr id="5652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8547F7-29CD-4F77-9DC6-3A07E406DC0E}" type="slidenum">
              <a:rPr lang="en-US"/>
              <a:pPr/>
              <a:t>14</a:t>
            </a:fld>
            <a:endParaRPr lang="en-US"/>
          </a:p>
        </p:txBody>
      </p:sp>
      <p:sp>
        <p:nvSpPr>
          <p:cNvPr id="645122" name="Rectangle 2"/>
          <p:cNvSpPr>
            <a:spLocks noRot="1" noChangeArrowheads="1" noTextEdit="1"/>
          </p:cNvSpPr>
          <p:nvPr>
            <p:ph type="sldImg"/>
          </p:nvPr>
        </p:nvSpPr>
        <p:spPr>
          <a:ln/>
        </p:spPr>
      </p:sp>
      <p:sp>
        <p:nvSpPr>
          <p:cNvPr id="645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BA2858D-B49B-4209-B363-7ECFA2A62E61}" type="slidenum">
              <a:rPr lang="en-US"/>
              <a:pPr/>
              <a:t>15</a:t>
            </a:fld>
            <a:endParaRPr lang="en-US"/>
          </a:p>
        </p:txBody>
      </p:sp>
      <p:sp>
        <p:nvSpPr>
          <p:cNvPr id="632834" name="Rectangle 2"/>
          <p:cNvSpPr>
            <a:spLocks noRot="1" noChangeArrowheads="1" noTextEdit="1"/>
          </p:cNvSpPr>
          <p:nvPr>
            <p:ph type="sldImg"/>
          </p:nvPr>
        </p:nvSpPr>
        <p:spPr>
          <a:ln/>
        </p:spPr>
      </p:sp>
      <p:sp>
        <p:nvSpPr>
          <p:cNvPr id="6328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29ABFD-DE0B-4587-B091-2DF229C00628}" type="slidenum">
              <a:rPr lang="en-US"/>
              <a:pPr/>
              <a:t>16</a:t>
            </a:fld>
            <a:endParaRPr lang="en-US"/>
          </a:p>
        </p:txBody>
      </p:sp>
      <p:sp>
        <p:nvSpPr>
          <p:cNvPr id="634882" name="Rectangle 2"/>
          <p:cNvSpPr>
            <a:spLocks noRot="1" noChangeArrowheads="1" noTextEdit="1"/>
          </p:cNvSpPr>
          <p:nvPr>
            <p:ph type="sldImg"/>
          </p:nvPr>
        </p:nvSpPr>
        <p:spPr>
          <a:ln/>
        </p:spPr>
      </p:sp>
      <p:sp>
        <p:nvSpPr>
          <p:cNvPr id="6348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DF6F49-C0D6-45DE-9C7F-A6A4335A8052}" type="slidenum">
              <a:rPr lang="en-US"/>
              <a:pPr/>
              <a:t>17</a:t>
            </a:fld>
            <a:endParaRPr lang="en-US"/>
          </a:p>
        </p:txBody>
      </p:sp>
      <p:sp>
        <p:nvSpPr>
          <p:cNvPr id="636930" name="Rectangle 2"/>
          <p:cNvSpPr>
            <a:spLocks noRot="1" noChangeArrowheads="1" noTextEdit="1"/>
          </p:cNvSpPr>
          <p:nvPr>
            <p:ph type="sldImg"/>
          </p:nvPr>
        </p:nvSpPr>
        <p:spPr>
          <a:ln/>
        </p:spPr>
      </p:sp>
      <p:sp>
        <p:nvSpPr>
          <p:cNvPr id="6369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DE4BF6-2BEB-4336-9E65-D64DCF8D4A58}" type="slidenum">
              <a:rPr lang="en-US"/>
              <a:pPr/>
              <a:t>18</a:t>
            </a:fld>
            <a:endParaRPr lang="en-US"/>
          </a:p>
        </p:txBody>
      </p:sp>
      <p:sp>
        <p:nvSpPr>
          <p:cNvPr id="638978" name="Rectangle 2"/>
          <p:cNvSpPr>
            <a:spLocks noRot="1" noChangeArrowheads="1" noTextEdit="1"/>
          </p:cNvSpPr>
          <p:nvPr>
            <p:ph type="sldImg"/>
          </p:nvPr>
        </p:nvSpPr>
        <p:spPr>
          <a:ln/>
        </p:spPr>
      </p:sp>
      <p:sp>
        <p:nvSpPr>
          <p:cNvPr id="638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4AF53B-24EA-48ED-8C4D-A4CF74F13E16}" type="slidenum">
              <a:rPr lang="en-US"/>
              <a:pPr/>
              <a:t>19</a:t>
            </a:fld>
            <a:endParaRPr lang="en-US"/>
          </a:p>
        </p:txBody>
      </p:sp>
      <p:sp>
        <p:nvSpPr>
          <p:cNvPr id="641026" name="Rectangle 2"/>
          <p:cNvSpPr>
            <a:spLocks noRot="1" noChangeArrowheads="1" noTextEdit="1"/>
          </p:cNvSpPr>
          <p:nvPr>
            <p:ph type="sldImg"/>
          </p:nvPr>
        </p:nvSpPr>
        <p:spPr>
          <a:ln/>
        </p:spPr>
      </p:sp>
      <p:sp>
        <p:nvSpPr>
          <p:cNvPr id="641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D1B6F0-6A7D-4E81-A381-3AC756A749A6}" type="slidenum">
              <a:rPr lang="en-US"/>
              <a:pPr/>
              <a:t>2</a:t>
            </a:fld>
            <a:endParaRPr lang="en-US"/>
          </a:p>
        </p:txBody>
      </p:sp>
      <p:sp>
        <p:nvSpPr>
          <p:cNvPr id="392194" name="Rectangle 2"/>
          <p:cNvSpPr>
            <a:spLocks noRot="1" noChangeArrowheads="1" noTextEdit="1"/>
          </p:cNvSpPr>
          <p:nvPr>
            <p:ph type="sldImg"/>
          </p:nvPr>
        </p:nvSpPr>
        <p:spPr>
          <a:ln/>
        </p:spPr>
      </p:sp>
      <p:sp>
        <p:nvSpPr>
          <p:cNvPr id="392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2C61AF-E5A3-4062-86FC-843C6CD9C4A5}" type="slidenum">
              <a:rPr lang="en-US"/>
              <a:pPr/>
              <a:t>20</a:t>
            </a:fld>
            <a:endParaRPr lang="en-US"/>
          </a:p>
        </p:txBody>
      </p:sp>
      <p:sp>
        <p:nvSpPr>
          <p:cNvPr id="643074" name="Rectangle 2"/>
          <p:cNvSpPr>
            <a:spLocks noRot="1" noChangeArrowheads="1" noTextEdit="1"/>
          </p:cNvSpPr>
          <p:nvPr>
            <p:ph type="sldImg"/>
          </p:nvPr>
        </p:nvSpPr>
        <p:spPr>
          <a:ln/>
        </p:spPr>
      </p:sp>
      <p:sp>
        <p:nvSpPr>
          <p:cNvPr id="643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7F10B77-8D0C-4EFC-A34B-04C36843FE9D}" type="slidenum">
              <a:rPr lang="en-US"/>
              <a:pPr/>
              <a:t>21</a:t>
            </a:fld>
            <a:endParaRPr lang="en-US"/>
          </a:p>
        </p:txBody>
      </p:sp>
      <p:sp>
        <p:nvSpPr>
          <p:cNvPr id="647170" name="Rectangle 2"/>
          <p:cNvSpPr>
            <a:spLocks noRot="1" noChangeArrowheads="1" noTextEdit="1"/>
          </p:cNvSpPr>
          <p:nvPr>
            <p:ph type="sldImg"/>
          </p:nvPr>
        </p:nvSpPr>
        <p:spPr>
          <a:ln/>
        </p:spPr>
      </p:sp>
      <p:sp>
        <p:nvSpPr>
          <p:cNvPr id="6471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131F61-8B5F-41B7-8B6B-5C786E1D113D}" type="slidenum">
              <a:rPr lang="en-US"/>
              <a:pPr/>
              <a:t>22</a:t>
            </a:fld>
            <a:endParaRPr lang="en-US"/>
          </a:p>
        </p:txBody>
      </p:sp>
      <p:sp>
        <p:nvSpPr>
          <p:cNvPr id="650242" name="Rectangle 2"/>
          <p:cNvSpPr>
            <a:spLocks noRot="1" noChangeArrowheads="1" noTextEdit="1"/>
          </p:cNvSpPr>
          <p:nvPr>
            <p:ph type="sldImg"/>
          </p:nvPr>
        </p:nvSpPr>
        <p:spPr>
          <a:ln/>
        </p:spPr>
      </p:sp>
      <p:sp>
        <p:nvSpPr>
          <p:cNvPr id="650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049509-26C1-4AAB-B794-2EE65DEFC9C9}" type="slidenum">
              <a:rPr lang="en-US"/>
              <a:pPr/>
              <a:t>23</a:t>
            </a:fld>
            <a:endParaRPr lang="en-US"/>
          </a:p>
        </p:txBody>
      </p:sp>
      <p:sp>
        <p:nvSpPr>
          <p:cNvPr id="654338" name="Rectangle 2"/>
          <p:cNvSpPr>
            <a:spLocks noRot="1" noChangeArrowheads="1" noTextEdit="1"/>
          </p:cNvSpPr>
          <p:nvPr>
            <p:ph type="sldImg"/>
          </p:nvPr>
        </p:nvSpPr>
        <p:spPr>
          <a:ln/>
        </p:spPr>
      </p:sp>
      <p:sp>
        <p:nvSpPr>
          <p:cNvPr id="654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F8F41F-6257-4E70-874E-2348DCA5F368}" type="slidenum">
              <a:rPr lang="en-US"/>
              <a:pPr/>
              <a:t>3</a:t>
            </a:fld>
            <a:endParaRPr lang="en-US"/>
          </a:p>
        </p:txBody>
      </p:sp>
      <p:sp>
        <p:nvSpPr>
          <p:cNvPr id="567298" name="Rectangle 2"/>
          <p:cNvSpPr>
            <a:spLocks noRot="1" noChangeArrowheads="1" noTextEdit="1"/>
          </p:cNvSpPr>
          <p:nvPr>
            <p:ph type="sldImg"/>
          </p:nvPr>
        </p:nvSpPr>
        <p:spPr>
          <a:ln/>
        </p:spPr>
      </p:sp>
      <p:sp>
        <p:nvSpPr>
          <p:cNvPr id="5672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019003-FAB2-43BD-A79D-BFAD4DD0A882}" type="slidenum">
              <a:rPr lang="en-US"/>
              <a:pPr/>
              <a:t>4</a:t>
            </a:fld>
            <a:endParaRPr lang="en-US"/>
          </a:p>
        </p:txBody>
      </p:sp>
      <p:sp>
        <p:nvSpPr>
          <p:cNvPr id="586754" name="Rectangle 2"/>
          <p:cNvSpPr>
            <a:spLocks noRot="1" noChangeArrowheads="1" noTextEdit="1"/>
          </p:cNvSpPr>
          <p:nvPr>
            <p:ph type="sldImg"/>
          </p:nvPr>
        </p:nvSpPr>
        <p:spPr>
          <a:ln/>
        </p:spPr>
      </p:sp>
      <p:sp>
        <p:nvSpPr>
          <p:cNvPr id="5867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C7A80C-47B7-4EED-83FC-E288F0001F80}" type="slidenum">
              <a:rPr lang="en-US"/>
              <a:pPr/>
              <a:t>5</a:t>
            </a:fld>
            <a:endParaRPr lang="en-US"/>
          </a:p>
        </p:txBody>
      </p:sp>
      <p:sp>
        <p:nvSpPr>
          <p:cNvPr id="620546" name="Rectangle 2"/>
          <p:cNvSpPr>
            <a:spLocks noRot="1" noChangeArrowheads="1" noTextEdit="1"/>
          </p:cNvSpPr>
          <p:nvPr>
            <p:ph type="sldImg"/>
          </p:nvPr>
        </p:nvSpPr>
        <p:spPr>
          <a:ln/>
        </p:spPr>
      </p:sp>
      <p:sp>
        <p:nvSpPr>
          <p:cNvPr id="6205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E609D7-7A56-4FDC-A214-7FAF272A6D5A}" type="slidenum">
              <a:rPr lang="en-US"/>
              <a:pPr/>
              <a:t>6</a:t>
            </a:fld>
            <a:endParaRPr lang="en-US"/>
          </a:p>
        </p:txBody>
      </p:sp>
      <p:sp>
        <p:nvSpPr>
          <p:cNvPr id="626690" name="Rectangle 2"/>
          <p:cNvSpPr>
            <a:spLocks noRot="1" noChangeArrowheads="1" noTextEdit="1"/>
          </p:cNvSpPr>
          <p:nvPr>
            <p:ph type="sldImg"/>
          </p:nvPr>
        </p:nvSpPr>
        <p:spPr>
          <a:ln/>
        </p:spPr>
      </p:sp>
      <p:sp>
        <p:nvSpPr>
          <p:cNvPr id="6266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A1D65A-95AA-4B62-B65B-480F5A2F814B}" type="slidenum">
              <a:rPr lang="en-US"/>
              <a:pPr/>
              <a:t>7</a:t>
            </a:fld>
            <a:endParaRPr lang="en-US"/>
          </a:p>
        </p:txBody>
      </p:sp>
      <p:sp>
        <p:nvSpPr>
          <p:cNvPr id="628738" name="Rectangle 2"/>
          <p:cNvSpPr>
            <a:spLocks noRot="1" noChangeArrowheads="1" noTextEdit="1"/>
          </p:cNvSpPr>
          <p:nvPr>
            <p:ph type="sldImg"/>
          </p:nvPr>
        </p:nvSpPr>
        <p:spPr>
          <a:ln/>
        </p:spPr>
      </p:sp>
      <p:sp>
        <p:nvSpPr>
          <p:cNvPr id="6287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49910D4-F559-4DB3-B305-8DDC7E293466}" type="slidenum">
              <a:rPr lang="en-US"/>
              <a:pPr/>
              <a:t>8</a:t>
            </a:fld>
            <a:endParaRPr lang="en-US"/>
          </a:p>
        </p:txBody>
      </p:sp>
      <p:sp>
        <p:nvSpPr>
          <p:cNvPr id="584706" name="Rectangle 2"/>
          <p:cNvSpPr>
            <a:spLocks noRot="1" noChangeArrowheads="1" noTextEdit="1"/>
          </p:cNvSpPr>
          <p:nvPr>
            <p:ph type="sldImg"/>
          </p:nvPr>
        </p:nvSpPr>
        <p:spPr>
          <a:ln/>
        </p:spPr>
      </p:sp>
      <p:sp>
        <p:nvSpPr>
          <p:cNvPr id="5847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82AA47-3C18-4EBC-96B8-F7D484080E5C}" type="slidenum">
              <a:rPr lang="en-US"/>
              <a:pPr/>
              <a:t>9</a:t>
            </a:fld>
            <a:endParaRPr lang="en-US"/>
          </a:p>
        </p:txBody>
      </p:sp>
      <p:sp>
        <p:nvSpPr>
          <p:cNvPr id="624642" name="Rectangle 2"/>
          <p:cNvSpPr>
            <a:spLocks noRot="1" noChangeArrowheads="1" noTextEdit="1"/>
          </p:cNvSpPr>
          <p:nvPr>
            <p:ph type="sldImg"/>
          </p:nvPr>
        </p:nvSpPr>
        <p:spPr>
          <a:ln/>
        </p:spPr>
      </p:sp>
      <p:sp>
        <p:nvSpPr>
          <p:cNvPr id="624643"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4347" name="Group 75"/>
          <p:cNvGrpSpPr>
            <a:grpSpLocks/>
          </p:cNvGrpSpPr>
          <p:nvPr/>
        </p:nvGrpSpPr>
        <p:grpSpPr bwMode="auto">
          <a:xfrm>
            <a:off x="-3175" y="0"/>
            <a:ext cx="9147175" cy="6867525"/>
            <a:chOff x="-2" y="0"/>
            <a:chExt cx="5762" cy="4326"/>
          </a:xfrm>
        </p:grpSpPr>
        <p:grpSp>
          <p:nvGrpSpPr>
            <p:cNvPr id="54343" name="Group 71"/>
            <p:cNvGrpSpPr>
              <a:grpSpLocks/>
            </p:cNvGrpSpPr>
            <p:nvPr userDrawn="1"/>
          </p:nvGrpSpPr>
          <p:grpSpPr bwMode="auto">
            <a:xfrm>
              <a:off x="-2" y="0"/>
              <a:ext cx="5712" cy="4326"/>
              <a:chOff x="-2" y="0"/>
              <a:chExt cx="5712" cy="4326"/>
            </a:xfrm>
          </p:grpSpPr>
          <p:sp>
            <p:nvSpPr>
              <p:cNvPr id="54275" name="Rectangle 3"/>
              <p:cNvSpPr>
                <a:spLocks noChangeArrowheads="1"/>
              </p:cNvSpPr>
              <p:nvPr/>
            </p:nvSpPr>
            <p:spPr bwMode="auto">
              <a:xfrm>
                <a:off x="-2" y="0"/>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76" name="Rectangle 4"/>
              <p:cNvSpPr>
                <a:spLocks noChangeArrowheads="1"/>
              </p:cNvSpPr>
              <p:nvPr/>
            </p:nvSpPr>
            <p:spPr bwMode="auto">
              <a:xfrm>
                <a:off x="9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77" name="Rectangle 5"/>
              <p:cNvSpPr>
                <a:spLocks noChangeArrowheads="1"/>
              </p:cNvSpPr>
              <p:nvPr/>
            </p:nvSpPr>
            <p:spPr bwMode="auto">
              <a:xfrm>
                <a:off x="19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78" name="Rectangle 6"/>
              <p:cNvSpPr>
                <a:spLocks noChangeArrowheads="1"/>
              </p:cNvSpPr>
              <p:nvPr/>
            </p:nvSpPr>
            <p:spPr bwMode="auto">
              <a:xfrm>
                <a:off x="28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79" name="Rectangle 7"/>
              <p:cNvSpPr>
                <a:spLocks noChangeArrowheads="1"/>
              </p:cNvSpPr>
              <p:nvPr/>
            </p:nvSpPr>
            <p:spPr bwMode="auto">
              <a:xfrm>
                <a:off x="38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0" name="Rectangle 8"/>
              <p:cNvSpPr>
                <a:spLocks noChangeArrowheads="1"/>
              </p:cNvSpPr>
              <p:nvPr/>
            </p:nvSpPr>
            <p:spPr bwMode="auto">
              <a:xfrm>
                <a:off x="47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1" name="Rectangle 9"/>
              <p:cNvSpPr>
                <a:spLocks noChangeArrowheads="1"/>
              </p:cNvSpPr>
              <p:nvPr/>
            </p:nvSpPr>
            <p:spPr bwMode="auto">
              <a:xfrm>
                <a:off x="57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2" name="Rectangle 10"/>
              <p:cNvSpPr>
                <a:spLocks noChangeArrowheads="1"/>
              </p:cNvSpPr>
              <p:nvPr/>
            </p:nvSpPr>
            <p:spPr bwMode="auto">
              <a:xfrm>
                <a:off x="67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3" name="Rectangle 11"/>
              <p:cNvSpPr>
                <a:spLocks noChangeArrowheads="1"/>
              </p:cNvSpPr>
              <p:nvPr/>
            </p:nvSpPr>
            <p:spPr bwMode="auto">
              <a:xfrm>
                <a:off x="76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4" name="Rectangle 12"/>
              <p:cNvSpPr>
                <a:spLocks noChangeArrowheads="1"/>
              </p:cNvSpPr>
              <p:nvPr/>
            </p:nvSpPr>
            <p:spPr bwMode="auto">
              <a:xfrm>
                <a:off x="86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5" name="Rectangle 13"/>
              <p:cNvSpPr>
                <a:spLocks noChangeArrowheads="1"/>
              </p:cNvSpPr>
              <p:nvPr/>
            </p:nvSpPr>
            <p:spPr bwMode="auto">
              <a:xfrm>
                <a:off x="95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6" name="Rectangle 14"/>
              <p:cNvSpPr>
                <a:spLocks noChangeArrowheads="1"/>
              </p:cNvSpPr>
              <p:nvPr/>
            </p:nvSpPr>
            <p:spPr bwMode="auto">
              <a:xfrm>
                <a:off x="105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7" name="Rectangle 15"/>
              <p:cNvSpPr>
                <a:spLocks noChangeArrowheads="1"/>
              </p:cNvSpPr>
              <p:nvPr/>
            </p:nvSpPr>
            <p:spPr bwMode="auto">
              <a:xfrm>
                <a:off x="115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8" name="Rectangle 16"/>
              <p:cNvSpPr>
                <a:spLocks noChangeArrowheads="1"/>
              </p:cNvSpPr>
              <p:nvPr/>
            </p:nvSpPr>
            <p:spPr bwMode="auto">
              <a:xfrm>
                <a:off x="124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89" name="Rectangle 17"/>
              <p:cNvSpPr>
                <a:spLocks noChangeArrowheads="1"/>
              </p:cNvSpPr>
              <p:nvPr/>
            </p:nvSpPr>
            <p:spPr bwMode="auto">
              <a:xfrm>
                <a:off x="134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0" name="Rectangle 18"/>
              <p:cNvSpPr>
                <a:spLocks noChangeArrowheads="1"/>
              </p:cNvSpPr>
              <p:nvPr/>
            </p:nvSpPr>
            <p:spPr bwMode="auto">
              <a:xfrm>
                <a:off x="143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1" name="Rectangle 19"/>
              <p:cNvSpPr>
                <a:spLocks noChangeArrowheads="1"/>
              </p:cNvSpPr>
              <p:nvPr/>
            </p:nvSpPr>
            <p:spPr bwMode="auto">
              <a:xfrm>
                <a:off x="153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2" name="Rectangle 20"/>
              <p:cNvSpPr>
                <a:spLocks noChangeArrowheads="1"/>
              </p:cNvSpPr>
              <p:nvPr/>
            </p:nvSpPr>
            <p:spPr bwMode="auto">
              <a:xfrm>
                <a:off x="163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3" name="Rectangle 21"/>
              <p:cNvSpPr>
                <a:spLocks noChangeArrowheads="1"/>
              </p:cNvSpPr>
              <p:nvPr/>
            </p:nvSpPr>
            <p:spPr bwMode="auto">
              <a:xfrm>
                <a:off x="172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4" name="Rectangle 22"/>
              <p:cNvSpPr>
                <a:spLocks noChangeArrowheads="1"/>
              </p:cNvSpPr>
              <p:nvPr/>
            </p:nvSpPr>
            <p:spPr bwMode="auto">
              <a:xfrm>
                <a:off x="182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5" name="Rectangle 23"/>
              <p:cNvSpPr>
                <a:spLocks noChangeArrowheads="1"/>
              </p:cNvSpPr>
              <p:nvPr/>
            </p:nvSpPr>
            <p:spPr bwMode="auto">
              <a:xfrm>
                <a:off x="191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6" name="Rectangle 24"/>
              <p:cNvSpPr>
                <a:spLocks noChangeArrowheads="1"/>
              </p:cNvSpPr>
              <p:nvPr/>
            </p:nvSpPr>
            <p:spPr bwMode="auto">
              <a:xfrm>
                <a:off x="201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7" name="Rectangle 25"/>
              <p:cNvSpPr>
                <a:spLocks noChangeArrowheads="1"/>
              </p:cNvSpPr>
              <p:nvPr/>
            </p:nvSpPr>
            <p:spPr bwMode="auto">
              <a:xfrm>
                <a:off x="211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8" name="Rectangle 26"/>
              <p:cNvSpPr>
                <a:spLocks noChangeArrowheads="1"/>
              </p:cNvSpPr>
              <p:nvPr/>
            </p:nvSpPr>
            <p:spPr bwMode="auto">
              <a:xfrm>
                <a:off x="220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299" name="Rectangle 27"/>
              <p:cNvSpPr>
                <a:spLocks noChangeArrowheads="1"/>
              </p:cNvSpPr>
              <p:nvPr/>
            </p:nvSpPr>
            <p:spPr bwMode="auto">
              <a:xfrm>
                <a:off x="230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0" name="Rectangle 28"/>
              <p:cNvSpPr>
                <a:spLocks noChangeArrowheads="1"/>
              </p:cNvSpPr>
              <p:nvPr/>
            </p:nvSpPr>
            <p:spPr bwMode="auto">
              <a:xfrm>
                <a:off x="239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1" name="Rectangle 29"/>
              <p:cNvSpPr>
                <a:spLocks noChangeArrowheads="1"/>
              </p:cNvSpPr>
              <p:nvPr/>
            </p:nvSpPr>
            <p:spPr bwMode="auto">
              <a:xfrm>
                <a:off x="249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2" name="Rectangle 30"/>
              <p:cNvSpPr>
                <a:spLocks noChangeArrowheads="1"/>
              </p:cNvSpPr>
              <p:nvPr/>
            </p:nvSpPr>
            <p:spPr bwMode="auto">
              <a:xfrm>
                <a:off x="259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3" name="Rectangle 31"/>
              <p:cNvSpPr>
                <a:spLocks noChangeArrowheads="1"/>
              </p:cNvSpPr>
              <p:nvPr/>
            </p:nvSpPr>
            <p:spPr bwMode="auto">
              <a:xfrm>
                <a:off x="268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4" name="Rectangle 32"/>
              <p:cNvSpPr>
                <a:spLocks noChangeArrowheads="1"/>
              </p:cNvSpPr>
              <p:nvPr/>
            </p:nvSpPr>
            <p:spPr bwMode="auto">
              <a:xfrm>
                <a:off x="278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5" name="Rectangle 33"/>
              <p:cNvSpPr>
                <a:spLocks noChangeArrowheads="1"/>
              </p:cNvSpPr>
              <p:nvPr/>
            </p:nvSpPr>
            <p:spPr bwMode="auto">
              <a:xfrm>
                <a:off x="287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6" name="Rectangle 34"/>
              <p:cNvSpPr>
                <a:spLocks noChangeArrowheads="1"/>
              </p:cNvSpPr>
              <p:nvPr/>
            </p:nvSpPr>
            <p:spPr bwMode="auto">
              <a:xfrm>
                <a:off x="297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7" name="Rectangle 35"/>
              <p:cNvSpPr>
                <a:spLocks noChangeArrowheads="1"/>
              </p:cNvSpPr>
              <p:nvPr/>
            </p:nvSpPr>
            <p:spPr bwMode="auto">
              <a:xfrm>
                <a:off x="307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8" name="Rectangle 36"/>
              <p:cNvSpPr>
                <a:spLocks noChangeArrowheads="1"/>
              </p:cNvSpPr>
              <p:nvPr/>
            </p:nvSpPr>
            <p:spPr bwMode="auto">
              <a:xfrm>
                <a:off x="316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09" name="Rectangle 37"/>
              <p:cNvSpPr>
                <a:spLocks noChangeArrowheads="1"/>
              </p:cNvSpPr>
              <p:nvPr/>
            </p:nvSpPr>
            <p:spPr bwMode="auto">
              <a:xfrm>
                <a:off x="326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0" name="Rectangle 38"/>
              <p:cNvSpPr>
                <a:spLocks noChangeArrowheads="1"/>
              </p:cNvSpPr>
              <p:nvPr/>
            </p:nvSpPr>
            <p:spPr bwMode="auto">
              <a:xfrm>
                <a:off x="335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1" name="Rectangle 39"/>
              <p:cNvSpPr>
                <a:spLocks noChangeArrowheads="1"/>
              </p:cNvSpPr>
              <p:nvPr/>
            </p:nvSpPr>
            <p:spPr bwMode="auto">
              <a:xfrm>
                <a:off x="345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2" name="Rectangle 40"/>
              <p:cNvSpPr>
                <a:spLocks noChangeArrowheads="1"/>
              </p:cNvSpPr>
              <p:nvPr/>
            </p:nvSpPr>
            <p:spPr bwMode="auto">
              <a:xfrm>
                <a:off x="355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3" name="Rectangle 41"/>
              <p:cNvSpPr>
                <a:spLocks noChangeArrowheads="1"/>
              </p:cNvSpPr>
              <p:nvPr/>
            </p:nvSpPr>
            <p:spPr bwMode="auto">
              <a:xfrm>
                <a:off x="364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4" name="Rectangle 42"/>
              <p:cNvSpPr>
                <a:spLocks noChangeArrowheads="1"/>
              </p:cNvSpPr>
              <p:nvPr/>
            </p:nvSpPr>
            <p:spPr bwMode="auto">
              <a:xfrm>
                <a:off x="374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5" name="Rectangle 43"/>
              <p:cNvSpPr>
                <a:spLocks noChangeArrowheads="1"/>
              </p:cNvSpPr>
              <p:nvPr/>
            </p:nvSpPr>
            <p:spPr bwMode="auto">
              <a:xfrm>
                <a:off x="383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6" name="Rectangle 44"/>
              <p:cNvSpPr>
                <a:spLocks noChangeArrowheads="1"/>
              </p:cNvSpPr>
              <p:nvPr/>
            </p:nvSpPr>
            <p:spPr bwMode="auto">
              <a:xfrm>
                <a:off x="393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7" name="Rectangle 45"/>
              <p:cNvSpPr>
                <a:spLocks noChangeArrowheads="1"/>
              </p:cNvSpPr>
              <p:nvPr/>
            </p:nvSpPr>
            <p:spPr bwMode="auto">
              <a:xfrm>
                <a:off x="403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8" name="Rectangle 46"/>
              <p:cNvSpPr>
                <a:spLocks noChangeArrowheads="1"/>
              </p:cNvSpPr>
              <p:nvPr/>
            </p:nvSpPr>
            <p:spPr bwMode="auto">
              <a:xfrm>
                <a:off x="412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19" name="Rectangle 47"/>
              <p:cNvSpPr>
                <a:spLocks noChangeArrowheads="1"/>
              </p:cNvSpPr>
              <p:nvPr/>
            </p:nvSpPr>
            <p:spPr bwMode="auto">
              <a:xfrm>
                <a:off x="422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0" name="Rectangle 48"/>
              <p:cNvSpPr>
                <a:spLocks noChangeArrowheads="1"/>
              </p:cNvSpPr>
              <p:nvPr/>
            </p:nvSpPr>
            <p:spPr bwMode="auto">
              <a:xfrm>
                <a:off x="431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1" name="Rectangle 49"/>
              <p:cNvSpPr>
                <a:spLocks noChangeArrowheads="1"/>
              </p:cNvSpPr>
              <p:nvPr/>
            </p:nvSpPr>
            <p:spPr bwMode="auto">
              <a:xfrm>
                <a:off x="441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2" name="Rectangle 50"/>
              <p:cNvSpPr>
                <a:spLocks noChangeArrowheads="1"/>
              </p:cNvSpPr>
              <p:nvPr/>
            </p:nvSpPr>
            <p:spPr bwMode="auto">
              <a:xfrm>
                <a:off x="451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3" name="Rectangle 51"/>
              <p:cNvSpPr>
                <a:spLocks noChangeArrowheads="1"/>
              </p:cNvSpPr>
              <p:nvPr/>
            </p:nvSpPr>
            <p:spPr bwMode="auto">
              <a:xfrm>
                <a:off x="460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4" name="Rectangle 52"/>
              <p:cNvSpPr>
                <a:spLocks noChangeArrowheads="1"/>
              </p:cNvSpPr>
              <p:nvPr/>
            </p:nvSpPr>
            <p:spPr bwMode="auto">
              <a:xfrm>
                <a:off x="470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5" name="Rectangle 53"/>
              <p:cNvSpPr>
                <a:spLocks noChangeArrowheads="1"/>
              </p:cNvSpPr>
              <p:nvPr/>
            </p:nvSpPr>
            <p:spPr bwMode="auto">
              <a:xfrm>
                <a:off x="479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6" name="Rectangle 54"/>
              <p:cNvSpPr>
                <a:spLocks noChangeArrowheads="1"/>
              </p:cNvSpPr>
              <p:nvPr/>
            </p:nvSpPr>
            <p:spPr bwMode="auto">
              <a:xfrm>
                <a:off x="489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7" name="Rectangle 55"/>
              <p:cNvSpPr>
                <a:spLocks noChangeArrowheads="1"/>
              </p:cNvSpPr>
              <p:nvPr/>
            </p:nvSpPr>
            <p:spPr bwMode="auto">
              <a:xfrm>
                <a:off x="499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8" name="Rectangle 56"/>
              <p:cNvSpPr>
                <a:spLocks noChangeArrowheads="1"/>
              </p:cNvSpPr>
              <p:nvPr/>
            </p:nvSpPr>
            <p:spPr bwMode="auto">
              <a:xfrm>
                <a:off x="508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29" name="Rectangle 57"/>
              <p:cNvSpPr>
                <a:spLocks noChangeArrowheads="1"/>
              </p:cNvSpPr>
              <p:nvPr/>
            </p:nvSpPr>
            <p:spPr bwMode="auto">
              <a:xfrm>
                <a:off x="5182"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0" name="Rectangle 58"/>
              <p:cNvSpPr>
                <a:spLocks noChangeArrowheads="1"/>
              </p:cNvSpPr>
              <p:nvPr/>
            </p:nvSpPr>
            <p:spPr bwMode="auto">
              <a:xfrm>
                <a:off x="5278"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1" name="Rectangle 59"/>
              <p:cNvSpPr>
                <a:spLocks noChangeArrowheads="1"/>
              </p:cNvSpPr>
              <p:nvPr/>
            </p:nvSpPr>
            <p:spPr bwMode="auto">
              <a:xfrm>
                <a:off x="5374"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2" name="Rectangle 60"/>
              <p:cNvSpPr>
                <a:spLocks noChangeArrowheads="1"/>
              </p:cNvSpPr>
              <p:nvPr/>
            </p:nvSpPr>
            <p:spPr bwMode="auto">
              <a:xfrm>
                <a:off x="5470"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3" name="Rectangle 61"/>
              <p:cNvSpPr>
                <a:spLocks noChangeArrowheads="1"/>
              </p:cNvSpPr>
              <p:nvPr/>
            </p:nvSpPr>
            <p:spPr bwMode="auto">
              <a:xfrm>
                <a:off x="5566" y="6"/>
                <a:ext cx="48" cy="4320"/>
              </a:xfrm>
              <a:prstGeom prst="rect">
                <a:avLst/>
              </a:prstGeom>
              <a:solidFill>
                <a:schemeClr val="accent2"/>
              </a:solidFill>
              <a:ln w="9525">
                <a:noFill/>
                <a:miter lim="800000"/>
                <a:headEnd/>
                <a:tailEnd/>
              </a:ln>
              <a:effectLst/>
            </p:spPr>
            <p:txBody>
              <a:bodyPr wrap="none" anchor="ctr"/>
              <a:lstStyle/>
              <a:p>
                <a:endParaRPr lang="en-AU"/>
              </a:p>
            </p:txBody>
          </p:sp>
          <p:sp>
            <p:nvSpPr>
              <p:cNvPr id="54334" name="Rectangle 62"/>
              <p:cNvSpPr>
                <a:spLocks noChangeArrowheads="1"/>
              </p:cNvSpPr>
              <p:nvPr/>
            </p:nvSpPr>
            <p:spPr bwMode="auto">
              <a:xfrm>
                <a:off x="5662" y="6"/>
                <a:ext cx="48" cy="4320"/>
              </a:xfrm>
              <a:prstGeom prst="rect">
                <a:avLst/>
              </a:prstGeom>
              <a:solidFill>
                <a:schemeClr val="accent2"/>
              </a:solidFill>
              <a:ln w="9525">
                <a:noFill/>
                <a:miter lim="800000"/>
                <a:headEnd/>
                <a:tailEnd/>
              </a:ln>
              <a:effectLst/>
            </p:spPr>
            <p:txBody>
              <a:bodyPr wrap="none" anchor="ctr"/>
              <a:lstStyle/>
              <a:p>
                <a:endParaRPr lang="en-AU"/>
              </a:p>
            </p:txBody>
          </p:sp>
        </p:grpSp>
        <p:sp>
          <p:nvSpPr>
            <p:cNvPr id="54335" name="Rectangle 63"/>
            <p:cNvSpPr>
              <a:spLocks noChangeArrowheads="1"/>
            </p:cNvSpPr>
            <p:nvPr userDrawn="1"/>
          </p:nvSpPr>
          <p:spPr bwMode="auto">
            <a:xfrm>
              <a:off x="429" y="0"/>
              <a:ext cx="5331" cy="4320"/>
            </a:xfrm>
            <a:prstGeom prst="rect">
              <a:avLst/>
            </a:prstGeom>
            <a:solidFill>
              <a:schemeClr val="accent1">
                <a:alpha val="50000"/>
              </a:schemeClr>
            </a:solidFill>
            <a:ln w="9525">
              <a:noFill/>
              <a:miter lim="800000"/>
              <a:headEnd/>
              <a:tailEnd/>
            </a:ln>
            <a:effectLst/>
          </p:spPr>
          <p:txBody>
            <a:bodyPr wrap="none" anchor="ctr"/>
            <a:lstStyle/>
            <a:p>
              <a:endParaRPr lang="en-AU"/>
            </a:p>
          </p:txBody>
        </p:sp>
        <p:sp>
          <p:nvSpPr>
            <p:cNvPr id="54336" name="Rectangle 64"/>
            <p:cNvSpPr>
              <a:spLocks noChangeArrowheads="1"/>
            </p:cNvSpPr>
            <p:nvPr userDrawn="1"/>
          </p:nvSpPr>
          <p:spPr bwMode="auto">
            <a:xfrm>
              <a:off x="0" y="0"/>
              <a:ext cx="5760" cy="321"/>
            </a:xfrm>
            <a:prstGeom prst="rect">
              <a:avLst/>
            </a:prstGeom>
            <a:solidFill>
              <a:srgbClr val="0070C0"/>
            </a:solidFill>
            <a:ln w="9525">
              <a:noFill/>
              <a:miter lim="800000"/>
              <a:headEnd/>
              <a:tailEnd/>
            </a:ln>
            <a:effectLst/>
          </p:spPr>
          <p:txBody>
            <a:bodyPr wrap="none" anchor="ctr"/>
            <a:lstStyle/>
            <a:p>
              <a:endParaRPr lang="en-AU"/>
            </a:p>
          </p:txBody>
        </p:sp>
      </p:grpSp>
      <p:sp>
        <p:nvSpPr>
          <p:cNvPr id="54337" name="Rectangle 65"/>
          <p:cNvSpPr>
            <a:spLocks noChangeArrowheads="1"/>
          </p:cNvSpPr>
          <p:nvPr/>
        </p:nvSpPr>
        <p:spPr bwMode="auto">
          <a:xfrm>
            <a:off x="3505200" y="2324100"/>
            <a:ext cx="4892675" cy="76200"/>
          </a:xfrm>
          <a:prstGeom prst="rect">
            <a:avLst/>
          </a:prstGeom>
          <a:solidFill>
            <a:srgbClr val="0070C0"/>
          </a:solidFill>
          <a:ln w="9525">
            <a:noFill/>
            <a:miter lim="800000"/>
            <a:headEnd/>
            <a:tailEnd/>
          </a:ln>
          <a:effectLst/>
        </p:spPr>
        <p:txBody>
          <a:bodyPr wrap="none" anchor="ctr"/>
          <a:lstStyle/>
          <a:p>
            <a:pPr algn="ctr"/>
            <a:endParaRPr kumimoji="1" lang="en-GB" sz="2400">
              <a:solidFill>
                <a:schemeClr val="tx1"/>
              </a:solidFill>
              <a:latin typeface="Verdana" pitchFamily="34" charset="0"/>
            </a:endParaRPr>
          </a:p>
        </p:txBody>
      </p:sp>
      <p:sp>
        <p:nvSpPr>
          <p:cNvPr id="54338" name="Rectangle 66"/>
          <p:cNvSpPr>
            <a:spLocks noGrp="1" noChangeArrowheads="1"/>
          </p:cNvSpPr>
          <p:nvPr>
            <p:ph type="ctrTitle" sz="quarter"/>
          </p:nvPr>
        </p:nvSpPr>
        <p:spPr>
          <a:xfrm>
            <a:off x="779463" y="1949450"/>
            <a:ext cx="7678737" cy="579438"/>
          </a:xfrm>
        </p:spPr>
        <p:txBody>
          <a:bodyPr/>
          <a:lstStyle>
            <a:lvl1pPr algn="r">
              <a:defRPr/>
            </a:lvl1pPr>
          </a:lstStyle>
          <a:p>
            <a:r>
              <a:rPr lang="en-AU"/>
              <a:t>Click to edit Master title style</a:t>
            </a:r>
          </a:p>
        </p:txBody>
      </p:sp>
      <p:sp>
        <p:nvSpPr>
          <p:cNvPr id="54339" name="Rectangle 67"/>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r>
              <a:rPr lang="en-AU"/>
              <a:t>Click to edit Master subtitle style</a:t>
            </a:r>
          </a:p>
        </p:txBody>
      </p:sp>
      <p:sp>
        <p:nvSpPr>
          <p:cNvPr id="54340" name="Rectangle 68"/>
          <p:cNvSpPr>
            <a:spLocks noGrp="1" noChangeArrowheads="1"/>
          </p:cNvSpPr>
          <p:nvPr>
            <p:ph type="dt" sz="quarter" idx="2"/>
          </p:nvPr>
        </p:nvSpPr>
        <p:spPr bwMode="auto">
          <a:xfrm>
            <a:off x="6858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defRPr sz="1400">
                <a:solidFill>
                  <a:schemeClr val="tx1"/>
                </a:solidFill>
                <a:latin typeface="+mj-lt"/>
              </a:defRPr>
            </a:lvl1pPr>
          </a:lstStyle>
          <a:p>
            <a:endParaRPr lang="en-AU"/>
          </a:p>
        </p:txBody>
      </p:sp>
      <p:sp>
        <p:nvSpPr>
          <p:cNvPr id="54341" name="Rectangle 69"/>
          <p:cNvSpPr>
            <a:spLocks noGrp="1" noChangeArrowheads="1"/>
          </p:cNvSpPr>
          <p:nvPr>
            <p:ph type="ftr" sz="quarter" idx="3"/>
          </p:nvPr>
        </p:nvSpPr>
        <p:spPr bwMode="auto">
          <a:xfrm>
            <a:off x="3124200" y="6248400"/>
            <a:ext cx="28956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ctr">
              <a:defRPr sz="1400">
                <a:solidFill>
                  <a:schemeClr val="tx1"/>
                </a:solidFill>
                <a:latin typeface="+mj-lt"/>
              </a:defRPr>
            </a:lvl1pPr>
          </a:lstStyle>
          <a:p>
            <a:endParaRPr lang="en-AU"/>
          </a:p>
        </p:txBody>
      </p:sp>
      <p:sp>
        <p:nvSpPr>
          <p:cNvPr id="54342" name="Rectangle 70"/>
          <p:cNvSpPr>
            <a:spLocks noGrp="1" noChangeArrowheads="1"/>
          </p:cNvSpPr>
          <p:nvPr>
            <p:ph type="sldNum" sz="quarter" idx="4"/>
          </p:nvPr>
        </p:nvSpPr>
        <p:spPr bwMode="auto">
          <a:xfrm>
            <a:off x="65532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r">
              <a:defRPr sz="1400">
                <a:solidFill>
                  <a:schemeClr val="tx1"/>
                </a:solidFill>
                <a:latin typeface="+mj-lt"/>
              </a:defRPr>
            </a:lvl1pPr>
          </a:lstStyle>
          <a:p>
            <a:fld id="{CD2BD32B-21FB-4986-8A99-F7CA6486833E}" type="slidenum">
              <a:rPr lang="en-AU"/>
              <a:pPr/>
              <a:t>‹#›</a:t>
            </a:fld>
            <a:endParaRPr lang="en-AU"/>
          </a:p>
        </p:txBody>
      </p:sp>
      <p:pic>
        <p:nvPicPr>
          <p:cNvPr id="54350" name="Picture 78" descr="ei_logo_hires"/>
          <p:cNvPicPr>
            <a:picLocks noChangeAspect="1" noChangeArrowheads="1"/>
          </p:cNvPicPr>
          <p:nvPr userDrawn="1"/>
        </p:nvPicPr>
        <p:blipFill>
          <a:blip r:embed="rId2" cstate="print"/>
          <a:srcRect/>
          <a:stretch>
            <a:fillRect/>
          </a:stretch>
        </p:blipFill>
        <p:spPr bwMode="auto">
          <a:xfrm>
            <a:off x="3014663" y="5508625"/>
            <a:ext cx="3241675" cy="904875"/>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8475" y="-153988"/>
            <a:ext cx="2174875" cy="6249988"/>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323850" y="-153988"/>
            <a:ext cx="6372225" cy="62499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23850" y="-153988"/>
            <a:ext cx="6191250" cy="1066801"/>
          </a:xfrm>
        </p:spPr>
        <p:txBody>
          <a:bodyPr/>
          <a:lstStyle/>
          <a:p>
            <a:r>
              <a:rPr lang="en-US" smtClean="0"/>
              <a:t>Click to edit Master title style</a:t>
            </a:r>
            <a:endParaRPr lang="en-AU"/>
          </a:p>
        </p:txBody>
      </p:sp>
      <p:sp>
        <p:nvSpPr>
          <p:cNvPr id="3" name="Table Placeholder 2"/>
          <p:cNvSpPr>
            <a:spLocks noGrp="1"/>
          </p:cNvSpPr>
          <p:nvPr>
            <p:ph type="tbl" idx="1"/>
          </p:nvPr>
        </p:nvSpPr>
        <p:spPr>
          <a:xfrm>
            <a:off x="912813" y="1905000"/>
            <a:ext cx="8110537" cy="4191000"/>
          </a:xfrm>
        </p:spPr>
        <p:txBody>
          <a:bodyPr/>
          <a:lstStyle/>
          <a:p>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3313" name="Rectangle 65"/>
          <p:cNvSpPr>
            <a:spLocks noGrp="1" noChangeArrowheads="1"/>
          </p:cNvSpPr>
          <p:nvPr>
            <p:ph type="title"/>
          </p:nvPr>
        </p:nvSpPr>
        <p:spPr bwMode="auto">
          <a:xfrm>
            <a:off x="323850" y="-153988"/>
            <a:ext cx="6191250" cy="106680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spAutoFit/>
          </a:bodyPr>
          <a:lstStyle/>
          <a:p>
            <a:pPr lvl="0"/>
            <a:r>
              <a:rPr lang="en-AU" smtClean="0"/>
              <a:t>Click to edit Master title style</a:t>
            </a:r>
          </a:p>
        </p:txBody>
      </p:sp>
      <p:sp>
        <p:nvSpPr>
          <p:cNvPr id="53314" name="Rectangle 66"/>
          <p:cNvSpPr>
            <a:spLocks noGrp="1" noChangeArrowheads="1"/>
          </p:cNvSpPr>
          <p:nvPr>
            <p:ph type="body" idx="1"/>
          </p:nvPr>
        </p:nvSpPr>
        <p:spPr bwMode="auto">
          <a:xfrm>
            <a:off x="912813" y="1905000"/>
            <a:ext cx="8110537"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p:txBody>
      </p:sp>
      <p:sp>
        <p:nvSpPr>
          <p:cNvPr id="53324" name="Line 76"/>
          <p:cNvSpPr>
            <a:spLocks noChangeShapeType="1"/>
          </p:cNvSpPr>
          <p:nvPr userDrawn="1"/>
        </p:nvSpPr>
        <p:spPr bwMode="auto">
          <a:xfrm>
            <a:off x="0" y="1141413"/>
            <a:ext cx="6516688" cy="0"/>
          </a:xfrm>
          <a:prstGeom prst="line">
            <a:avLst/>
          </a:prstGeom>
          <a:noFill/>
          <a:ln w="63500">
            <a:solidFill>
              <a:srgbClr val="0070C0"/>
            </a:solidFill>
            <a:miter lim="800000"/>
            <a:headEnd/>
            <a:tailEnd/>
          </a:ln>
          <a:effectLst/>
        </p:spPr>
        <p:txBody>
          <a:bodyPr wrap="none"/>
          <a:lstStyle/>
          <a:p>
            <a:endParaRPr lang="en-AU"/>
          </a:p>
        </p:txBody>
      </p:sp>
      <p:pic>
        <p:nvPicPr>
          <p:cNvPr id="53325" name="Picture 77" descr="ei_logo_hires"/>
          <p:cNvPicPr>
            <a:picLocks noChangeAspect="1" noChangeArrowheads="1"/>
          </p:cNvPicPr>
          <p:nvPr userDrawn="1"/>
        </p:nvPicPr>
        <p:blipFill>
          <a:blip r:embed="rId14" cstate="print"/>
          <a:srcRect/>
          <a:stretch>
            <a:fillRect/>
          </a:stretch>
        </p:blipFill>
        <p:spPr bwMode="auto">
          <a:xfrm>
            <a:off x="6810375" y="317500"/>
            <a:ext cx="2000250" cy="558800"/>
          </a:xfrm>
          <a:prstGeom prst="rect">
            <a:avLst/>
          </a:prstGeom>
          <a:noFill/>
          <a:ln w="9525">
            <a:noFill/>
            <a:miter lim="800000"/>
            <a:headEnd/>
            <a:tailEnd/>
          </a:ln>
        </p:spPr>
      </p:pic>
      <p:sp>
        <p:nvSpPr>
          <p:cNvPr id="53326" name="Rectangle 78"/>
          <p:cNvSpPr>
            <a:spLocks noChangeArrowheads="1"/>
          </p:cNvSpPr>
          <p:nvPr/>
        </p:nvSpPr>
        <p:spPr bwMode="auto">
          <a:xfrm>
            <a:off x="179388" y="6453188"/>
            <a:ext cx="2879725" cy="312737"/>
          </a:xfrm>
          <a:prstGeom prst="rect">
            <a:avLst/>
          </a:prstGeom>
          <a:noFill/>
          <a:ln w="9525">
            <a:noFill/>
            <a:miter lim="800000"/>
            <a:headEnd/>
            <a:tailEnd/>
          </a:ln>
          <a:effectLst/>
        </p:spPr>
        <p:txBody>
          <a:bodyPr anchor="b"/>
          <a:lstStyle/>
          <a:p>
            <a:pPr algn="ctr"/>
            <a:r>
              <a:rPr lang="en-AU" sz="1400"/>
              <a:t>www.economicinsights.com.au</a:t>
            </a:r>
          </a:p>
        </p:txBody>
      </p:sp>
      <p:sp>
        <p:nvSpPr>
          <p:cNvPr id="53327" name="Rectangle 79"/>
          <p:cNvSpPr>
            <a:spLocks noChangeArrowheads="1"/>
          </p:cNvSpPr>
          <p:nvPr userDrawn="1"/>
        </p:nvSpPr>
        <p:spPr bwMode="auto">
          <a:xfrm>
            <a:off x="8113713" y="6473825"/>
            <a:ext cx="400050" cy="304800"/>
          </a:xfrm>
          <a:prstGeom prst="rect">
            <a:avLst/>
          </a:prstGeom>
          <a:noFill/>
          <a:ln w="9525">
            <a:noFill/>
            <a:miter lim="800000"/>
            <a:headEnd/>
            <a:tailEnd/>
          </a:ln>
          <a:effectLst/>
        </p:spPr>
        <p:txBody>
          <a:bodyPr wrap="none">
            <a:spAutoFit/>
          </a:bodyPr>
          <a:lstStyle/>
          <a:p>
            <a:fld id="{6FE2DDE1-0C59-42B6-AB74-B18D2641EF7D}" type="slidenum">
              <a:rPr lang="en-US" sz="1400"/>
              <a:pPr/>
              <a:t>‹#›</a:t>
            </a:fld>
            <a:endParaRPr lang="en-US" sz="140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Lst>
  <p:timing>
    <p:tnLst>
      <p:par>
        <p:cTn id="1" dur="indefinite" restart="never" nodeType="tmRoot"/>
      </p:par>
    </p:tnLst>
  </p:timing>
  <p:txStyles>
    <p:titleStyle>
      <a:lvl1pPr algn="l" rtl="0" fontAlgn="base">
        <a:spcBef>
          <a:spcPct val="0"/>
        </a:spcBef>
        <a:spcAft>
          <a:spcPct val="0"/>
        </a:spcAft>
        <a:defRPr sz="3200" b="1">
          <a:solidFill>
            <a:schemeClr val="tx1"/>
          </a:solidFill>
          <a:latin typeface="+mj-lt"/>
          <a:ea typeface="+mj-ea"/>
          <a:cs typeface="+mj-cs"/>
        </a:defRPr>
      </a:lvl1pPr>
      <a:lvl2pPr algn="l" rtl="0" fontAlgn="base">
        <a:spcBef>
          <a:spcPct val="0"/>
        </a:spcBef>
        <a:spcAft>
          <a:spcPct val="0"/>
        </a:spcAft>
        <a:defRPr sz="3200" b="1">
          <a:solidFill>
            <a:schemeClr val="tx1"/>
          </a:solidFill>
          <a:latin typeface="Verdana" pitchFamily="34" charset="0"/>
        </a:defRPr>
      </a:lvl2pPr>
      <a:lvl3pPr algn="l" rtl="0" fontAlgn="base">
        <a:spcBef>
          <a:spcPct val="0"/>
        </a:spcBef>
        <a:spcAft>
          <a:spcPct val="0"/>
        </a:spcAft>
        <a:defRPr sz="3200" b="1">
          <a:solidFill>
            <a:schemeClr val="tx1"/>
          </a:solidFill>
          <a:latin typeface="Verdana" pitchFamily="34" charset="0"/>
        </a:defRPr>
      </a:lvl3pPr>
      <a:lvl4pPr algn="l" rtl="0" fontAlgn="base">
        <a:spcBef>
          <a:spcPct val="0"/>
        </a:spcBef>
        <a:spcAft>
          <a:spcPct val="0"/>
        </a:spcAft>
        <a:defRPr sz="3200" b="1">
          <a:solidFill>
            <a:schemeClr val="tx1"/>
          </a:solidFill>
          <a:latin typeface="Verdana" pitchFamily="34" charset="0"/>
        </a:defRPr>
      </a:lvl4pPr>
      <a:lvl5pPr algn="l" rtl="0" fontAlgn="base">
        <a:spcBef>
          <a:spcPct val="0"/>
        </a:spcBef>
        <a:spcAft>
          <a:spcPct val="0"/>
        </a:spcAft>
        <a:defRPr sz="3200" b="1">
          <a:solidFill>
            <a:schemeClr val="tx1"/>
          </a:solidFill>
          <a:latin typeface="Verdana" pitchFamily="34" charset="0"/>
        </a:defRPr>
      </a:lvl5pPr>
      <a:lvl6pPr marL="457200" algn="l" rtl="0" fontAlgn="base">
        <a:spcBef>
          <a:spcPct val="0"/>
        </a:spcBef>
        <a:spcAft>
          <a:spcPct val="0"/>
        </a:spcAft>
        <a:defRPr sz="3200" b="1">
          <a:solidFill>
            <a:schemeClr val="tx1"/>
          </a:solidFill>
          <a:latin typeface="Verdana" pitchFamily="34" charset="0"/>
        </a:defRPr>
      </a:lvl6pPr>
      <a:lvl7pPr marL="914400" algn="l" rtl="0" fontAlgn="base">
        <a:spcBef>
          <a:spcPct val="0"/>
        </a:spcBef>
        <a:spcAft>
          <a:spcPct val="0"/>
        </a:spcAft>
        <a:defRPr sz="3200" b="1">
          <a:solidFill>
            <a:schemeClr val="tx1"/>
          </a:solidFill>
          <a:latin typeface="Verdana" pitchFamily="34" charset="0"/>
        </a:defRPr>
      </a:lvl7pPr>
      <a:lvl8pPr marL="1371600" algn="l" rtl="0" fontAlgn="base">
        <a:spcBef>
          <a:spcPct val="0"/>
        </a:spcBef>
        <a:spcAft>
          <a:spcPct val="0"/>
        </a:spcAft>
        <a:defRPr sz="3200" b="1">
          <a:solidFill>
            <a:schemeClr val="tx1"/>
          </a:solidFill>
          <a:latin typeface="Verdana" pitchFamily="34" charset="0"/>
        </a:defRPr>
      </a:lvl8pPr>
      <a:lvl9pPr marL="1828800" algn="l" rtl="0" fontAlgn="base">
        <a:spcBef>
          <a:spcPct val="0"/>
        </a:spcBef>
        <a:spcAft>
          <a:spcPct val="0"/>
        </a:spcAft>
        <a:defRPr sz="3200" b="1">
          <a:solidFill>
            <a:schemeClr val="tx1"/>
          </a:solidFill>
          <a:latin typeface="Verdana" pitchFamily="34" charset="0"/>
        </a:defRPr>
      </a:lvl9pPr>
    </p:titleStyle>
    <p:bodyStyle>
      <a:lvl1pPr marL="342900" indent="-342900" algn="l" rtl="0" fontAlgn="base">
        <a:spcBef>
          <a:spcPct val="20000"/>
        </a:spcBef>
        <a:spcAft>
          <a:spcPct val="0"/>
        </a:spcAft>
        <a:buClr>
          <a:schemeClr val="folHlink"/>
        </a:buClr>
        <a:buSzPct val="75000"/>
        <a:buFont typeface="Wingdings" pitchFamily="2" charset="2"/>
        <a:buChar char="n"/>
        <a:defRPr sz="2400" b="1">
          <a:solidFill>
            <a:schemeClr val="tx1"/>
          </a:solidFill>
          <a:latin typeface="+mn-lt"/>
          <a:ea typeface="+mn-ea"/>
          <a:cs typeface="+mn-cs"/>
        </a:defRPr>
      </a:lvl1pPr>
      <a:lvl2pPr marL="742950" indent="-285750" algn="l" rtl="0" fontAlgn="base">
        <a:spcBef>
          <a:spcPct val="20000"/>
        </a:spcBef>
        <a:spcAft>
          <a:spcPct val="0"/>
        </a:spcAft>
        <a:buClr>
          <a:schemeClr val="folHlink"/>
        </a:buClr>
        <a:buSzPct val="70000"/>
        <a:buFont typeface="Wingdings" pitchFamily="2" charset="2"/>
        <a:buChar char="Ø"/>
        <a:defRPr sz="2000" b="1">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j-lt"/>
        </a:defRPr>
      </a:lvl3pPr>
      <a:lvl4pPr marL="1600200" indent="-228600" algn="l" rtl="0" fontAlgn="base">
        <a:spcBef>
          <a:spcPct val="20000"/>
        </a:spcBef>
        <a:spcAft>
          <a:spcPct val="0"/>
        </a:spcAft>
        <a:buClr>
          <a:schemeClr val="hlink"/>
        </a:buClr>
        <a:buChar char="•"/>
        <a:defRPr sz="2000">
          <a:solidFill>
            <a:schemeClr val="tx1"/>
          </a:solidFill>
          <a:latin typeface="+mj-lt"/>
        </a:defRPr>
      </a:lvl4pPr>
      <a:lvl5pPr marL="2057400" indent="-228600" algn="l" rtl="0" fontAlgn="base">
        <a:spcBef>
          <a:spcPct val="20000"/>
        </a:spcBef>
        <a:spcAft>
          <a:spcPct val="0"/>
        </a:spcAft>
        <a:buClr>
          <a:schemeClr val="tx1"/>
        </a:buClr>
        <a:buSzPct val="85000"/>
        <a:buChar char="•"/>
        <a:defRPr sz="2000">
          <a:solidFill>
            <a:schemeClr val="tx1"/>
          </a:solidFill>
          <a:latin typeface="+mj-lt"/>
        </a:defRPr>
      </a:lvl5pPr>
      <a:lvl6pPr marL="2514600" indent="-228600" algn="l" rtl="0" fontAlgn="base">
        <a:spcBef>
          <a:spcPct val="20000"/>
        </a:spcBef>
        <a:spcAft>
          <a:spcPct val="0"/>
        </a:spcAft>
        <a:buClr>
          <a:schemeClr val="tx1"/>
        </a:buClr>
        <a:buSzPct val="85000"/>
        <a:buChar char="•"/>
        <a:defRPr sz="2000">
          <a:solidFill>
            <a:schemeClr val="tx1"/>
          </a:solidFill>
          <a:latin typeface="+mj-lt"/>
        </a:defRPr>
      </a:lvl6pPr>
      <a:lvl7pPr marL="2971800" indent="-228600" algn="l" rtl="0" fontAlgn="base">
        <a:spcBef>
          <a:spcPct val="20000"/>
        </a:spcBef>
        <a:spcAft>
          <a:spcPct val="0"/>
        </a:spcAft>
        <a:buClr>
          <a:schemeClr val="tx1"/>
        </a:buClr>
        <a:buSzPct val="85000"/>
        <a:buChar char="•"/>
        <a:defRPr sz="2000">
          <a:solidFill>
            <a:schemeClr val="tx1"/>
          </a:solidFill>
          <a:latin typeface="+mj-lt"/>
        </a:defRPr>
      </a:lvl7pPr>
      <a:lvl8pPr marL="3429000" indent="-228600" algn="l" rtl="0" fontAlgn="base">
        <a:spcBef>
          <a:spcPct val="20000"/>
        </a:spcBef>
        <a:spcAft>
          <a:spcPct val="0"/>
        </a:spcAft>
        <a:buClr>
          <a:schemeClr val="tx1"/>
        </a:buClr>
        <a:buSzPct val="85000"/>
        <a:buChar char="•"/>
        <a:defRPr sz="2000">
          <a:solidFill>
            <a:schemeClr val="tx1"/>
          </a:solidFill>
          <a:latin typeface="+mj-lt"/>
        </a:defRPr>
      </a:lvl8pPr>
      <a:lvl9pPr marL="3886200" indent="-228600" algn="l" rtl="0" fontAlgn="base">
        <a:spcBef>
          <a:spcPct val="20000"/>
        </a:spcBef>
        <a:spcAft>
          <a:spcPct val="0"/>
        </a:spcAft>
        <a:buClr>
          <a:schemeClr val="tx1"/>
        </a:buClr>
        <a:buSzPct val="85000"/>
        <a:buChar char="•"/>
        <a:defRPr sz="2000">
          <a:solidFill>
            <a:schemeClr val="tx1"/>
          </a:solidFill>
          <a:latin typeface="+mj-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ctrTitle"/>
          </p:nvPr>
        </p:nvSpPr>
        <p:spPr>
          <a:xfrm>
            <a:off x="250825" y="836613"/>
            <a:ext cx="8305800" cy="1066800"/>
          </a:xfrm>
        </p:spPr>
        <p:txBody>
          <a:bodyPr/>
          <a:lstStyle/>
          <a:p>
            <a:r>
              <a:rPr lang="en-US">
                <a:solidFill>
                  <a:srgbClr val="800000"/>
                </a:solidFill>
                <a:latin typeface="Arial" charset="0"/>
              </a:rPr>
              <a:t>NSP Inputs for Use in</a:t>
            </a:r>
            <a:br>
              <a:rPr lang="en-US">
                <a:solidFill>
                  <a:srgbClr val="800000"/>
                </a:solidFill>
                <a:latin typeface="Arial" charset="0"/>
              </a:rPr>
            </a:br>
            <a:r>
              <a:rPr lang="en-US">
                <a:solidFill>
                  <a:srgbClr val="800000"/>
                </a:solidFill>
                <a:latin typeface="Arial" charset="0"/>
              </a:rPr>
              <a:t> Economic Benchmarking</a:t>
            </a:r>
            <a:endParaRPr lang="en-AU">
              <a:solidFill>
                <a:srgbClr val="800000"/>
              </a:solidFill>
              <a:latin typeface="Arial" charset="0"/>
            </a:endParaRPr>
          </a:p>
        </p:txBody>
      </p:sp>
      <p:sp>
        <p:nvSpPr>
          <p:cNvPr id="254981" name="Rectangle 5"/>
          <p:cNvSpPr>
            <a:spLocks noChangeArrowheads="1"/>
          </p:cNvSpPr>
          <p:nvPr/>
        </p:nvSpPr>
        <p:spPr bwMode="auto">
          <a:xfrm>
            <a:off x="395288" y="2636838"/>
            <a:ext cx="8077200" cy="2486025"/>
          </a:xfrm>
          <a:prstGeom prst="rect">
            <a:avLst/>
          </a:prstGeom>
          <a:noFill/>
          <a:ln w="9525">
            <a:noFill/>
            <a:miter lim="800000"/>
            <a:headEnd/>
            <a:tailEnd/>
          </a:ln>
          <a:effectLst/>
        </p:spPr>
        <p:txBody>
          <a:bodyPr/>
          <a:lstStyle/>
          <a:p>
            <a:pPr algn="r" eaLnBrk="0" hangingPunct="0"/>
            <a:endParaRPr lang="en-NZ" sz="2400" b="1">
              <a:solidFill>
                <a:schemeClr val="tx1"/>
              </a:solidFill>
            </a:endParaRPr>
          </a:p>
          <a:p>
            <a:pPr algn="r" eaLnBrk="0" hangingPunct="0"/>
            <a:r>
              <a:rPr lang="en-NZ" sz="2400" b="1">
                <a:solidFill>
                  <a:schemeClr val="tx1"/>
                </a:solidFill>
              </a:rPr>
              <a:t>AER Economic Benchmarking Workshop #3</a:t>
            </a:r>
          </a:p>
          <a:p>
            <a:pPr algn="r" eaLnBrk="0" hangingPunct="0"/>
            <a:endParaRPr lang="en-NZ" sz="2400" b="1">
              <a:solidFill>
                <a:schemeClr val="tx1"/>
              </a:solidFill>
            </a:endParaRPr>
          </a:p>
          <a:p>
            <a:pPr algn="r" eaLnBrk="0" hangingPunct="0"/>
            <a:r>
              <a:rPr lang="en-NZ" sz="2400" b="1">
                <a:solidFill>
                  <a:schemeClr val="tx1"/>
                </a:solidFill>
              </a:rPr>
              <a:t>20 March 2013</a:t>
            </a:r>
          </a:p>
          <a:p>
            <a:pPr algn="r" eaLnBrk="0" hangingPunct="0"/>
            <a:endParaRPr lang="en-NZ" sz="2400" b="1">
              <a:solidFill>
                <a:schemeClr val="tx1"/>
              </a:solidFill>
            </a:endParaRPr>
          </a:p>
          <a:p>
            <a:pPr algn="r" eaLnBrk="0" hangingPunct="0"/>
            <a:r>
              <a:rPr lang="en-NZ" sz="2400" b="1">
                <a:solidFill>
                  <a:schemeClr val="tx1"/>
                </a:solidFill>
              </a:rPr>
              <a:t>Denis Lawrence and John Kain</a:t>
            </a:r>
            <a:endParaRPr lang="en-AU" sz="2400" b="1">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2"/>
          <p:cNvSpPr>
            <a:spLocks noGrp="1" noChangeArrowheads="1"/>
          </p:cNvSpPr>
          <p:nvPr>
            <p:ph type="title"/>
          </p:nvPr>
        </p:nvSpPr>
        <p:spPr>
          <a:xfrm>
            <a:off x="395288" y="239713"/>
            <a:ext cx="5867400" cy="579437"/>
          </a:xfrm>
        </p:spPr>
        <p:txBody>
          <a:bodyPr/>
          <a:lstStyle/>
          <a:p>
            <a:r>
              <a:rPr lang="en-US" b="0">
                <a:solidFill>
                  <a:srgbClr val="800000"/>
                </a:solidFill>
                <a:latin typeface="Arial" charset="0"/>
              </a:rPr>
              <a:t>Opex price index</a:t>
            </a:r>
            <a:endParaRPr lang="en-AU" b="0">
              <a:solidFill>
                <a:srgbClr val="800000"/>
              </a:solidFill>
              <a:latin typeface="Arial" charset="0"/>
            </a:endParaRPr>
          </a:p>
        </p:txBody>
      </p:sp>
      <p:sp>
        <p:nvSpPr>
          <p:cNvPr id="593923" name="Rectangle 3"/>
          <p:cNvSpPr>
            <a:spLocks noGrp="1" noChangeArrowheads="1"/>
          </p:cNvSpPr>
          <p:nvPr>
            <p:ph type="body" idx="1"/>
          </p:nvPr>
        </p:nvSpPr>
        <p:spPr>
          <a:xfrm>
            <a:off x="395288" y="1268413"/>
            <a:ext cx="8382000" cy="5256212"/>
          </a:xfrm>
        </p:spPr>
        <p:txBody>
          <a:bodyPr/>
          <a:lstStyle/>
          <a:p>
            <a:pPr>
              <a:lnSpc>
                <a:spcPct val="90000"/>
              </a:lnSpc>
              <a:buSzTx/>
              <a:buFontTx/>
              <a:buChar char="•"/>
            </a:pPr>
            <a:r>
              <a:rPr lang="en-AU" b="0"/>
              <a:t>Around 60% of opex is typically made up of labour costs</a:t>
            </a:r>
            <a:endParaRPr lang="en-AU"/>
          </a:p>
          <a:p>
            <a:pPr>
              <a:lnSpc>
                <a:spcPct val="90000"/>
              </a:lnSpc>
              <a:buClr>
                <a:schemeClr val="tx1"/>
              </a:buClr>
              <a:buSzTx/>
              <a:buFontTx/>
              <a:buChar char="•"/>
            </a:pPr>
            <a:r>
              <a:rPr lang="en-AU" b="0"/>
              <a:t>Remainder covers operational, office and professional services and consumables</a:t>
            </a:r>
          </a:p>
          <a:p>
            <a:pPr>
              <a:lnSpc>
                <a:spcPct val="90000"/>
              </a:lnSpc>
              <a:buClr>
                <a:schemeClr val="tx1"/>
              </a:buClr>
              <a:buSzTx/>
              <a:buFontTx/>
              <a:buChar char="•"/>
            </a:pPr>
            <a:r>
              <a:rPr lang="en-AU" b="0"/>
              <a:t>NSP-specific price indexes generally not available</a:t>
            </a:r>
            <a:r>
              <a:rPr lang="en-AU"/>
              <a:t> </a:t>
            </a:r>
            <a:endParaRPr lang="en-AU" b="0"/>
          </a:p>
          <a:p>
            <a:pPr>
              <a:lnSpc>
                <a:spcPct val="90000"/>
              </a:lnSpc>
              <a:buClr>
                <a:schemeClr val="tx1"/>
              </a:buClr>
              <a:buSzTx/>
              <a:buFontTx/>
              <a:buChar char="•"/>
            </a:pPr>
            <a:r>
              <a:rPr lang="en-AU" b="0"/>
              <a:t>Use ABS broad EGWW sectoral and economy-wide price indexes instead</a:t>
            </a:r>
            <a:r>
              <a:rPr lang="en-AU"/>
              <a:t> </a:t>
            </a:r>
            <a:endParaRPr lang="en-AU" b="0"/>
          </a:p>
          <a:p>
            <a:pPr>
              <a:lnSpc>
                <a:spcPct val="90000"/>
              </a:lnSpc>
              <a:buClr>
                <a:schemeClr val="tx1"/>
              </a:buClr>
              <a:buSzTx/>
              <a:buFontTx/>
              <a:buChar char="•"/>
            </a:pPr>
            <a:r>
              <a:rPr lang="en-AU" b="0"/>
              <a:t>Ongoing debate over whether labour price index should be AWOTE or LPI</a:t>
            </a:r>
          </a:p>
          <a:p>
            <a:pPr>
              <a:lnSpc>
                <a:spcPct val="90000"/>
              </a:lnSpc>
              <a:buClr>
                <a:schemeClr val="tx1"/>
              </a:buClr>
              <a:buSzTx/>
              <a:buFontTx/>
              <a:buChar char="•"/>
            </a:pPr>
            <a:r>
              <a:rPr lang="en-AU" b="0"/>
              <a:t>Use combination of Producer price indexes for rest of opex – reclassification by the ABS often necessitates index splicing</a:t>
            </a:r>
          </a:p>
          <a:p>
            <a:pPr>
              <a:lnSpc>
                <a:spcPct val="90000"/>
              </a:lnSpc>
              <a:buClr>
                <a:schemeClr val="tx1"/>
              </a:buClr>
              <a:buSzTx/>
              <a:buFontTx/>
              <a:buChar char="•"/>
            </a:pPr>
            <a:r>
              <a:rPr lang="en-AU" b="0"/>
              <a:t>Do opex input price levels vary across NSPs? </a:t>
            </a:r>
          </a:p>
          <a:p>
            <a:pPr>
              <a:lnSpc>
                <a:spcPct val="90000"/>
              </a:lnSpc>
              <a:buClr>
                <a:schemeClr val="tx1"/>
              </a:buClr>
              <a:buSzTx/>
              <a:buFontTx/>
              <a:buChar char="•"/>
            </a:pPr>
            <a:r>
              <a:rPr lang="en-AU" b="0"/>
              <a:t>How representative are the high level price indexes of the price changes NSPs actually face?</a:t>
            </a:r>
            <a:endParaRPr lang="en-US" b="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62" name="Rectangle 2"/>
          <p:cNvSpPr>
            <a:spLocks noGrp="1" noChangeArrowheads="1"/>
          </p:cNvSpPr>
          <p:nvPr>
            <p:ph type="title"/>
          </p:nvPr>
        </p:nvSpPr>
        <p:spPr>
          <a:xfrm>
            <a:off x="107950" y="333375"/>
            <a:ext cx="6624638" cy="579438"/>
          </a:xfrm>
        </p:spPr>
        <p:txBody>
          <a:bodyPr/>
          <a:lstStyle/>
          <a:p>
            <a:r>
              <a:rPr lang="en-US" b="0">
                <a:solidFill>
                  <a:srgbClr val="800000"/>
                </a:solidFill>
                <a:latin typeface="Arial" charset="0"/>
              </a:rPr>
              <a:t>Opex specification</a:t>
            </a:r>
            <a:endParaRPr lang="en-AU" b="0">
              <a:solidFill>
                <a:srgbClr val="800000"/>
              </a:solidFill>
              <a:latin typeface="Arial" charset="0"/>
            </a:endParaRPr>
          </a:p>
        </p:txBody>
      </p:sp>
      <p:graphicFrame>
        <p:nvGraphicFramePr>
          <p:cNvPr id="655380" name="Group 20"/>
          <p:cNvGraphicFramePr>
            <a:graphicFrameLocks noGrp="1"/>
          </p:cNvGraphicFramePr>
          <p:nvPr>
            <p:ph idx="1"/>
          </p:nvPr>
        </p:nvGraphicFramePr>
        <p:xfrm>
          <a:off x="101600" y="1468438"/>
          <a:ext cx="8915400" cy="1728788"/>
        </p:xfrm>
        <a:graphic>
          <a:graphicData uri="http://schemas.openxmlformats.org/drawingml/2006/table">
            <a:tbl>
              <a:tblPr/>
              <a:tblGrid>
                <a:gridCol w="3168650"/>
                <a:gridCol w="2951163"/>
                <a:gridCol w="2795587"/>
              </a:tblGrid>
              <a:tr h="409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1" i="0" u="none" strike="noStrike" cap="none" normalizeH="0" baseline="0" smtClean="0">
                          <a:ln>
                            <a:noFill/>
                          </a:ln>
                          <a:solidFill>
                            <a:schemeClr val="tx1"/>
                          </a:solidFill>
                          <a:effectLst/>
                          <a:latin typeface="Arial" charset="0"/>
                        </a:rPr>
                        <a:t>Quantity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1" i="0" u="none" strike="noStrike" cap="none" normalizeH="0" baseline="0" smtClean="0">
                          <a:ln>
                            <a:noFill/>
                          </a:ln>
                          <a:solidFill>
                            <a:schemeClr val="tx1"/>
                          </a:solidFill>
                          <a:effectLst/>
                          <a:latin typeface="Arial" charset="0"/>
                        </a:rPr>
                        <a:t>Cost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1" i="0" u="none" strike="noStrike" cap="none" normalizeH="0" baseline="0" smtClean="0">
                          <a:ln>
                            <a:noFill/>
                          </a:ln>
                          <a:solidFill>
                            <a:schemeClr val="tx1"/>
                          </a:solidFill>
                          <a:effectLst/>
                          <a:latin typeface="Arial" charset="0"/>
                        </a:rPr>
                        <a:t>Price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19213">
                <a:tc>
                  <a:txBody>
                    <a:bodyPr/>
                    <a:lstStyle/>
                    <a:p>
                      <a:pPr marL="381000" marR="0" lvl="0" indent="-3810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n-AU" sz="2000" b="0" i="0" u="none" strike="noStrike" cap="none" normalizeH="0" baseline="0" smtClean="0">
                          <a:ln>
                            <a:noFill/>
                          </a:ln>
                          <a:solidFill>
                            <a:schemeClr val="tx1"/>
                          </a:solidFill>
                          <a:effectLst/>
                          <a:latin typeface="Arial" charset="0"/>
                        </a:rPr>
                        <a:t>Nominal opex / Weighted </a:t>
                      </a:r>
                    </a:p>
                    <a:p>
                      <a:pPr marL="381000" marR="0" lvl="0" indent="-381000" algn="l" defTabSz="914400" rtl="0" eaLnBrk="1" fontAlgn="base" latinLnBrk="0" hangingPunct="1">
                        <a:lnSpc>
                          <a:spcPct val="100000"/>
                        </a:lnSpc>
                        <a:spcBef>
                          <a:spcPct val="0"/>
                        </a:spcBef>
                        <a:spcAft>
                          <a:spcPct val="0"/>
                        </a:spcAft>
                        <a:buClr>
                          <a:schemeClr val="folHlink"/>
                        </a:buClr>
                        <a:buSzPct val="90000"/>
                        <a:buFont typeface="Wingdings" pitchFamily="2" charset="2"/>
                        <a:buNone/>
                        <a:tabLst/>
                      </a:pPr>
                      <a:r>
                        <a:rPr kumimoji="0" lang="en-AU" sz="2000" b="0" i="0" u="none" strike="noStrike" cap="none" normalizeH="0" baseline="0" smtClean="0">
                          <a:ln>
                            <a:noFill/>
                          </a:ln>
                          <a:solidFill>
                            <a:schemeClr val="tx1"/>
                          </a:solidFill>
                          <a:effectLst/>
                          <a:latin typeface="Arial" charset="0"/>
                        </a:rPr>
                        <a:t>average price index</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Opex (adjusted to remove accounting items not reflecting input use that year)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Weighted average of an ABS labour price index and several ABS producer price indexes</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55378" name="Text Box 18"/>
          <p:cNvSpPr txBox="1">
            <a:spLocks noChangeArrowheads="1"/>
          </p:cNvSpPr>
          <p:nvPr/>
        </p:nvSpPr>
        <p:spPr bwMode="auto">
          <a:xfrm>
            <a:off x="107950" y="3517900"/>
            <a:ext cx="8785225" cy="2530475"/>
          </a:xfrm>
          <a:prstGeom prst="rect">
            <a:avLst/>
          </a:prstGeom>
          <a:noFill/>
          <a:ln w="9525" algn="ctr">
            <a:noFill/>
            <a:miter lim="800000"/>
            <a:headEnd/>
            <a:tailEnd/>
          </a:ln>
          <a:effectLst/>
        </p:spPr>
        <p:txBody>
          <a:bodyPr anchor="b">
            <a:spAutoFit/>
          </a:bodyPr>
          <a:lstStyle/>
          <a:p>
            <a:r>
              <a:rPr lang="en-AU" sz="2000" b="1">
                <a:solidFill>
                  <a:schemeClr val="tx1"/>
                </a:solidFill>
              </a:rPr>
              <a:t>Advantages</a:t>
            </a:r>
          </a:p>
          <a:p>
            <a:r>
              <a:rPr lang="en-AU" sz="2000">
                <a:solidFill>
                  <a:schemeClr val="tx1"/>
                </a:solidFill>
              </a:rPr>
              <a:t>- Uses readily available data</a:t>
            </a:r>
          </a:p>
          <a:p>
            <a:r>
              <a:rPr lang="en-AU" sz="2000">
                <a:solidFill>
                  <a:schemeClr val="tx1"/>
                </a:solidFill>
              </a:rPr>
              <a:t>- Unlikely to be any practical alternatives</a:t>
            </a:r>
          </a:p>
          <a:p>
            <a:r>
              <a:rPr lang="en-AU" sz="2000" b="1">
                <a:solidFill>
                  <a:schemeClr val="tx1"/>
                </a:solidFill>
              </a:rPr>
              <a:t>Disadvantages</a:t>
            </a:r>
          </a:p>
          <a:p>
            <a:pPr>
              <a:buFontTx/>
              <a:buChar char="-"/>
            </a:pPr>
            <a:r>
              <a:rPr lang="en-AU" sz="2000">
                <a:solidFill>
                  <a:schemeClr val="tx1"/>
                </a:solidFill>
              </a:rPr>
              <a:t> Dependent on changes in ABS sectoral and economy-wide price indexes </a:t>
            </a:r>
          </a:p>
          <a:p>
            <a:r>
              <a:rPr lang="en-AU" sz="2000">
                <a:solidFill>
                  <a:schemeClr val="tx1"/>
                </a:solidFill>
              </a:rPr>
              <a:t>  accurately reflecting changes in opex prices faced by all NSPs</a:t>
            </a:r>
          </a:p>
          <a:p>
            <a:pPr>
              <a:buFontTx/>
              <a:buChar char="-"/>
            </a:pPr>
            <a:r>
              <a:rPr lang="en-AU" sz="2000">
                <a:solidFill>
                  <a:schemeClr val="tx1"/>
                </a:solidFill>
              </a:rPr>
              <a:t> Assumes all NSPs face the same levels of opex component prices</a:t>
            </a:r>
          </a:p>
          <a:p>
            <a:pPr>
              <a:buFontTx/>
              <a:buChar char="-"/>
            </a:pPr>
            <a:r>
              <a:rPr lang="en-AU" sz="2000">
                <a:solidFill>
                  <a:schemeClr val="tx1"/>
                </a:solidFill>
              </a:rPr>
              <a:t> Assumes the same range of opex coverage and functions for all NSPs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9762" name="Rectangle 2"/>
          <p:cNvSpPr>
            <a:spLocks noGrp="1" noChangeArrowheads="1"/>
          </p:cNvSpPr>
          <p:nvPr>
            <p:ph type="title"/>
          </p:nvPr>
        </p:nvSpPr>
        <p:spPr>
          <a:xfrm>
            <a:off x="2411413" y="3213100"/>
            <a:ext cx="4392612" cy="701675"/>
          </a:xfrm>
          <a:noFill/>
          <a:ln/>
        </p:spPr>
        <p:txBody>
          <a:bodyPr/>
          <a:lstStyle/>
          <a:p>
            <a:r>
              <a:rPr lang="en-AU" sz="4000">
                <a:solidFill>
                  <a:srgbClr val="800000"/>
                </a:solidFill>
                <a:latin typeface="Arial" charset="0"/>
              </a:rPr>
              <a:t>CAPITAL INPUTS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Grp="1" noChangeArrowheads="1"/>
          </p:cNvSpPr>
          <p:nvPr>
            <p:ph type="title"/>
          </p:nvPr>
        </p:nvSpPr>
        <p:spPr>
          <a:xfrm>
            <a:off x="352425" y="274638"/>
            <a:ext cx="5976938" cy="579437"/>
          </a:xfrm>
        </p:spPr>
        <p:txBody>
          <a:bodyPr/>
          <a:lstStyle/>
          <a:p>
            <a:r>
              <a:rPr lang="en-AU" b="0">
                <a:solidFill>
                  <a:srgbClr val="800000"/>
                </a:solidFill>
                <a:latin typeface="Arial" charset="0"/>
              </a:rPr>
              <a:t>Capital input quantities</a:t>
            </a:r>
          </a:p>
        </p:txBody>
      </p:sp>
      <p:sp>
        <p:nvSpPr>
          <p:cNvPr id="488451" name="Rectangle 3"/>
          <p:cNvSpPr>
            <a:spLocks noGrp="1" noChangeArrowheads="1"/>
          </p:cNvSpPr>
          <p:nvPr>
            <p:ph type="body" idx="1"/>
          </p:nvPr>
        </p:nvSpPr>
        <p:spPr>
          <a:xfrm>
            <a:off x="539750" y="1341438"/>
            <a:ext cx="8135938" cy="5040312"/>
          </a:xfrm>
        </p:spPr>
        <p:txBody>
          <a:bodyPr/>
          <a:lstStyle/>
          <a:p>
            <a:pPr>
              <a:buFontTx/>
              <a:buChar char="•"/>
            </a:pPr>
            <a:r>
              <a:rPr lang="en-AU" b="0"/>
              <a:t>Capital service flow is not directly observable – have to use proxy measures instead</a:t>
            </a:r>
          </a:p>
          <a:p>
            <a:pPr>
              <a:buFontTx/>
              <a:buChar char="•"/>
            </a:pPr>
            <a:r>
              <a:rPr lang="en-AU" b="0"/>
              <a:t>No proxy measure will be perfect – all have pros and cons</a:t>
            </a:r>
          </a:p>
          <a:p>
            <a:pPr>
              <a:buFontTx/>
              <a:buChar char="•"/>
            </a:pPr>
            <a:r>
              <a:rPr lang="en-AU" b="0"/>
              <a:t>Best proxy measure will depend on:</a:t>
            </a:r>
          </a:p>
          <a:p>
            <a:pPr lvl="1"/>
            <a:r>
              <a:rPr lang="en-AU" sz="2400" b="0"/>
              <a:t>Physical depreciation profile of constituent assets</a:t>
            </a:r>
          </a:p>
          <a:p>
            <a:pPr lvl="1"/>
            <a:r>
              <a:rPr lang="en-AU" sz="2400" b="0"/>
              <a:t>Robustness of the data used to form the proxy – the more accurate the better and the fewer assumptions that have to be made, the better</a:t>
            </a:r>
          </a:p>
          <a:p>
            <a:pPr lvl="1"/>
            <a:r>
              <a:rPr lang="en-AU" sz="2400" b="0"/>
              <a:t>Whether depreciation profile of the aggregate mirrors that of the components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4098" name="Rectangle 2"/>
          <p:cNvSpPr>
            <a:spLocks noGrp="1" noChangeArrowheads="1"/>
          </p:cNvSpPr>
          <p:nvPr>
            <p:ph type="title"/>
          </p:nvPr>
        </p:nvSpPr>
        <p:spPr>
          <a:xfrm>
            <a:off x="395288" y="271463"/>
            <a:ext cx="6264275" cy="579437"/>
          </a:xfrm>
        </p:spPr>
        <p:txBody>
          <a:bodyPr/>
          <a:lstStyle/>
          <a:p>
            <a:r>
              <a:rPr lang="en-US" b="0">
                <a:solidFill>
                  <a:srgbClr val="800000"/>
                </a:solidFill>
                <a:latin typeface="Arial" charset="0"/>
              </a:rPr>
              <a:t>Physical depreciation profiles</a:t>
            </a:r>
            <a:endParaRPr lang="en-AU" b="0">
              <a:solidFill>
                <a:srgbClr val="800000"/>
              </a:solidFill>
              <a:latin typeface="Arial" charset="0"/>
            </a:endParaRPr>
          </a:p>
        </p:txBody>
      </p:sp>
      <p:sp>
        <p:nvSpPr>
          <p:cNvPr id="644099" name="Rectangle 3"/>
          <p:cNvSpPr>
            <a:spLocks noGrp="1" noChangeArrowheads="1"/>
          </p:cNvSpPr>
          <p:nvPr>
            <p:ph type="body" idx="1"/>
          </p:nvPr>
        </p:nvSpPr>
        <p:spPr>
          <a:xfrm>
            <a:off x="395288" y="1268413"/>
            <a:ext cx="8382000" cy="5256212"/>
          </a:xfrm>
        </p:spPr>
        <p:txBody>
          <a:bodyPr/>
          <a:lstStyle/>
          <a:p>
            <a:pPr>
              <a:buSzTx/>
              <a:buFontTx/>
              <a:buChar char="•"/>
            </a:pPr>
            <a:r>
              <a:rPr lang="en-AU" b="0"/>
              <a:t>Important to distinguish between physical and financial regulatory depreciation</a:t>
            </a:r>
          </a:p>
          <a:p>
            <a:pPr>
              <a:buSzTx/>
              <a:buFontTx/>
              <a:buChar char="•"/>
            </a:pPr>
            <a:r>
              <a:rPr lang="en-AU" b="0"/>
              <a:t>Asset physical ‘carrying capacities’ can have one of four different physical depreciation profiles:</a:t>
            </a:r>
          </a:p>
          <a:p>
            <a:pPr lvl="1"/>
            <a:r>
              <a:rPr lang="en-AU" sz="2400" b="0"/>
              <a:t>one hoss shay (no reduction in carrying capacity throughout the asset’s life)</a:t>
            </a:r>
          </a:p>
          <a:p>
            <a:pPr lvl="1"/>
            <a:r>
              <a:rPr lang="en-AU" sz="2400" b="0"/>
              <a:t>hyperbolic (small decline in early years, larger decline in later years of the asset’s life)</a:t>
            </a:r>
          </a:p>
          <a:p>
            <a:pPr lvl="1"/>
            <a:r>
              <a:rPr lang="en-AU" sz="2400" b="0"/>
              <a:t>straight–line (ie equal absolute reduction each year of the asset’s life), or </a:t>
            </a:r>
            <a:endParaRPr lang="en-AU" sz="2400"/>
          </a:p>
          <a:p>
            <a:pPr lvl="1"/>
            <a:r>
              <a:rPr lang="en-AU" sz="2400" b="0"/>
              <a:t>geometric (equal percentage decline over lifetime, ie bigger absolute falls in early years and smaller absolute falls in later years)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1810" name="Rectangle 2"/>
          <p:cNvSpPr>
            <a:spLocks noGrp="1" noChangeArrowheads="1"/>
          </p:cNvSpPr>
          <p:nvPr>
            <p:ph type="title"/>
          </p:nvPr>
        </p:nvSpPr>
        <p:spPr>
          <a:xfrm>
            <a:off x="395288" y="271463"/>
            <a:ext cx="6264275" cy="579437"/>
          </a:xfrm>
        </p:spPr>
        <p:txBody>
          <a:bodyPr/>
          <a:lstStyle/>
          <a:p>
            <a:r>
              <a:rPr lang="en-US" b="0">
                <a:solidFill>
                  <a:srgbClr val="800000"/>
                </a:solidFill>
                <a:latin typeface="Arial" charset="0"/>
              </a:rPr>
              <a:t>NSP asset physical depreciation</a:t>
            </a:r>
            <a:endParaRPr lang="en-AU" b="0">
              <a:solidFill>
                <a:srgbClr val="800000"/>
              </a:solidFill>
              <a:latin typeface="Arial" charset="0"/>
            </a:endParaRPr>
          </a:p>
        </p:txBody>
      </p:sp>
      <p:sp>
        <p:nvSpPr>
          <p:cNvPr id="631811" name="Rectangle 3"/>
          <p:cNvSpPr>
            <a:spLocks noGrp="1" noChangeArrowheads="1"/>
          </p:cNvSpPr>
          <p:nvPr>
            <p:ph type="body" idx="1"/>
          </p:nvPr>
        </p:nvSpPr>
        <p:spPr>
          <a:xfrm>
            <a:off x="395288" y="1268413"/>
            <a:ext cx="8382000" cy="5256212"/>
          </a:xfrm>
        </p:spPr>
        <p:txBody>
          <a:bodyPr/>
          <a:lstStyle/>
          <a:p>
            <a:pPr>
              <a:buSzTx/>
              <a:buFontTx/>
              <a:buChar char="•"/>
            </a:pPr>
            <a:r>
              <a:rPr lang="en-AU" b="0"/>
              <a:t>NSP assets subject to little physical deterioration over their lifetime provided they are properly maintained</a:t>
            </a:r>
          </a:p>
          <a:p>
            <a:pPr>
              <a:buSzTx/>
              <a:buFontTx/>
              <a:buChar char="•"/>
            </a:pPr>
            <a:r>
              <a:rPr lang="en-AU" b="0"/>
              <a:t>Failure rates may be higher towards the end of asset life leading to Weibull distribution of asset ages</a:t>
            </a:r>
          </a:p>
          <a:p>
            <a:pPr>
              <a:buSzTx/>
              <a:buFontTx/>
              <a:buChar char="•"/>
            </a:pPr>
            <a:r>
              <a:rPr lang="en-AU" b="0"/>
              <a:t>But service flow relatively constant over the asset’s life meaning one hoss shay depreciation is closest</a:t>
            </a:r>
          </a:p>
          <a:p>
            <a:pPr>
              <a:buSzTx/>
              <a:buFontTx/>
              <a:buChar char="•"/>
            </a:pPr>
            <a:r>
              <a:rPr lang="en-AU" b="0"/>
              <a:t>Can approximate service flow under one hoss shay by using physical measures (eg MVA-kms) or gross capital stock in constant prices</a:t>
            </a:r>
            <a:r>
              <a:rPr lang="en-AU"/>
              <a:t> </a:t>
            </a:r>
          </a:p>
          <a:p>
            <a:pPr>
              <a:buSzTx/>
              <a:buFontTx/>
              <a:buChar char="•"/>
            </a:pPr>
            <a:r>
              <a:rPr lang="en-AU" b="0"/>
              <a:t>Using constant price depreciated asset value proxies assumes depreciation profile other than one hoss shay</a:t>
            </a:r>
          </a:p>
          <a:p>
            <a:pPr>
              <a:buSzTx/>
              <a:buFontTx/>
              <a:buChar char="•"/>
            </a:pPr>
            <a:r>
              <a:rPr lang="en-AU" b="0"/>
              <a:t>If the decay of the asset over time is overestimated by the proxy then efficiency will also be overestimated</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3858" name="Rectangle 2"/>
          <p:cNvSpPr>
            <a:spLocks noGrp="1" noChangeArrowheads="1"/>
          </p:cNvSpPr>
          <p:nvPr>
            <p:ph type="title"/>
          </p:nvPr>
        </p:nvSpPr>
        <p:spPr>
          <a:xfrm>
            <a:off x="395288" y="271463"/>
            <a:ext cx="6264275" cy="579437"/>
          </a:xfrm>
        </p:spPr>
        <p:txBody>
          <a:bodyPr/>
          <a:lstStyle/>
          <a:p>
            <a:r>
              <a:rPr lang="en-US" b="0">
                <a:solidFill>
                  <a:srgbClr val="800000"/>
                </a:solidFill>
                <a:latin typeface="Arial" charset="0"/>
              </a:rPr>
              <a:t>Data robustness</a:t>
            </a:r>
            <a:endParaRPr lang="en-AU" b="0">
              <a:solidFill>
                <a:srgbClr val="800000"/>
              </a:solidFill>
              <a:latin typeface="Arial" charset="0"/>
            </a:endParaRPr>
          </a:p>
        </p:txBody>
      </p:sp>
      <p:sp>
        <p:nvSpPr>
          <p:cNvPr id="633859" name="Rectangle 3"/>
          <p:cNvSpPr>
            <a:spLocks noGrp="1" noChangeArrowheads="1"/>
          </p:cNvSpPr>
          <p:nvPr>
            <p:ph type="body" idx="1"/>
          </p:nvPr>
        </p:nvSpPr>
        <p:spPr>
          <a:xfrm>
            <a:off x="395288" y="1204913"/>
            <a:ext cx="8640762" cy="5256212"/>
          </a:xfrm>
        </p:spPr>
        <p:txBody>
          <a:bodyPr/>
          <a:lstStyle/>
          <a:p>
            <a:pPr>
              <a:lnSpc>
                <a:spcPct val="90000"/>
              </a:lnSpc>
              <a:buSzTx/>
              <a:buFontTx/>
              <a:buChar char="•"/>
            </a:pPr>
            <a:r>
              <a:rPr lang="en-AU" b="0"/>
              <a:t>Critical to have accurate input quantity measures</a:t>
            </a:r>
          </a:p>
          <a:p>
            <a:pPr>
              <a:lnSpc>
                <a:spcPct val="90000"/>
              </a:lnSpc>
              <a:buSzTx/>
              <a:buFontTx/>
              <a:buChar char="•"/>
            </a:pPr>
            <a:r>
              <a:rPr lang="en-AU" b="0"/>
              <a:t>Best to minimise reliance on indirect measures where quantities derived by deflating value by a price index</a:t>
            </a:r>
          </a:p>
          <a:p>
            <a:pPr>
              <a:lnSpc>
                <a:spcPct val="90000"/>
              </a:lnSpc>
              <a:buSzTx/>
              <a:buFontTx/>
              <a:buChar char="•"/>
            </a:pPr>
            <a:r>
              <a:rPr lang="en-AU" b="0"/>
              <a:t>Capital goods price indexes are particularly problematic</a:t>
            </a:r>
          </a:p>
          <a:p>
            <a:pPr>
              <a:lnSpc>
                <a:spcPct val="90000"/>
              </a:lnSpc>
              <a:buSzTx/>
              <a:buFontTx/>
              <a:buChar char="•"/>
            </a:pPr>
            <a:r>
              <a:rPr lang="en-AU" b="0"/>
              <a:t>EGWW sector prices may not be close to prices actually paid by NSPs</a:t>
            </a:r>
          </a:p>
          <a:p>
            <a:pPr>
              <a:lnSpc>
                <a:spcPct val="90000"/>
              </a:lnSpc>
              <a:buSzTx/>
              <a:buFontTx/>
              <a:buChar char="•"/>
            </a:pPr>
            <a:r>
              <a:rPr lang="en-AU" b="0"/>
              <a:t>Also small sample and lumpiness problems</a:t>
            </a:r>
          </a:p>
          <a:p>
            <a:pPr>
              <a:lnSpc>
                <a:spcPct val="90000"/>
              </a:lnSpc>
              <a:buSzTx/>
              <a:buFontTx/>
              <a:buChar char="•"/>
            </a:pPr>
            <a:r>
              <a:rPr lang="en-AU" b="0"/>
              <a:t>Starting asset value data may not be consistent and often adjusted – particularly a problem for long lived assets</a:t>
            </a:r>
          </a:p>
          <a:p>
            <a:pPr>
              <a:lnSpc>
                <a:spcPct val="90000"/>
              </a:lnSpc>
              <a:buSzTx/>
              <a:buFontTx/>
              <a:buChar char="•"/>
            </a:pPr>
            <a:r>
              <a:rPr lang="en-AU" b="0"/>
              <a:t>Asset value proxies assume constant asset lengths of life but regulatory depreciation rates have varied widely through time for some NSPs, across NSPs and sources </a:t>
            </a:r>
          </a:p>
          <a:p>
            <a:pPr>
              <a:lnSpc>
                <a:spcPct val="90000"/>
              </a:lnSpc>
              <a:buSzTx/>
              <a:buFontTx/>
              <a:buChar char="•"/>
            </a:pPr>
            <a:r>
              <a:rPr lang="en-AU" b="0"/>
              <a:t>Asset register data likely to be the most accurate data available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5906" name="Rectangle 2"/>
          <p:cNvSpPr>
            <a:spLocks noGrp="1" noChangeArrowheads="1"/>
          </p:cNvSpPr>
          <p:nvPr>
            <p:ph type="title"/>
          </p:nvPr>
        </p:nvSpPr>
        <p:spPr>
          <a:xfrm>
            <a:off x="395288" y="271463"/>
            <a:ext cx="6264275" cy="579437"/>
          </a:xfrm>
        </p:spPr>
        <p:txBody>
          <a:bodyPr/>
          <a:lstStyle/>
          <a:p>
            <a:r>
              <a:rPr lang="en-US" b="0">
                <a:solidFill>
                  <a:srgbClr val="800000"/>
                </a:solidFill>
                <a:latin typeface="Arial" charset="0"/>
              </a:rPr>
              <a:t>Asset aggregation</a:t>
            </a:r>
            <a:endParaRPr lang="en-AU" b="0">
              <a:solidFill>
                <a:srgbClr val="800000"/>
              </a:solidFill>
              <a:latin typeface="Arial" charset="0"/>
            </a:endParaRPr>
          </a:p>
        </p:txBody>
      </p:sp>
      <p:sp>
        <p:nvSpPr>
          <p:cNvPr id="635907" name="Rectangle 3"/>
          <p:cNvSpPr>
            <a:spLocks noGrp="1" noChangeArrowheads="1"/>
          </p:cNvSpPr>
          <p:nvPr>
            <p:ph type="body" idx="1"/>
          </p:nvPr>
        </p:nvSpPr>
        <p:spPr>
          <a:xfrm>
            <a:off x="250825" y="1268413"/>
            <a:ext cx="8713788" cy="5184775"/>
          </a:xfrm>
        </p:spPr>
        <p:txBody>
          <a:bodyPr/>
          <a:lstStyle/>
          <a:p>
            <a:pPr>
              <a:lnSpc>
                <a:spcPct val="90000"/>
              </a:lnSpc>
              <a:buSzTx/>
              <a:buFontTx/>
              <a:buChar char="•"/>
            </a:pPr>
            <a:r>
              <a:rPr lang="en-AU" b="0"/>
              <a:t>US BEA advanced ‘portfolio effect’ example in support of its use of geometric depreciation and a constant price depreciated asset value for macro productivity data</a:t>
            </a:r>
          </a:p>
          <a:p>
            <a:pPr>
              <a:lnSpc>
                <a:spcPct val="90000"/>
              </a:lnSpc>
              <a:buSzTx/>
              <a:buFontTx/>
              <a:buChar char="•"/>
            </a:pPr>
            <a:r>
              <a:rPr lang="en-AU" b="0"/>
              <a:t>But the US BLS is the main US productivity agency and it has been at the forefront of using a ‘productive capital stock’ proxy based on the hyperbolic physical depreciation profile</a:t>
            </a:r>
          </a:p>
          <a:p>
            <a:pPr>
              <a:lnSpc>
                <a:spcPct val="90000"/>
              </a:lnSpc>
              <a:buSzTx/>
              <a:buFontTx/>
              <a:buChar char="•"/>
            </a:pPr>
            <a:r>
              <a:rPr lang="en-AU" b="0"/>
              <a:t>ABS and SNZ also use the BLS hyperbolic model which is closer to one hoss shay for structures</a:t>
            </a:r>
          </a:p>
          <a:p>
            <a:pPr>
              <a:lnSpc>
                <a:spcPct val="90000"/>
              </a:lnSpc>
              <a:buSzTx/>
              <a:buFontTx/>
              <a:buChar char="•"/>
            </a:pPr>
            <a:r>
              <a:rPr lang="en-AU" b="0"/>
              <a:t>Aggregation issues also not likely an issue for NSPs given more bunched nature of network roll-outs and few NSPs</a:t>
            </a:r>
          </a:p>
          <a:p>
            <a:pPr>
              <a:lnSpc>
                <a:spcPct val="90000"/>
              </a:lnSpc>
              <a:buSzTx/>
              <a:buFontTx/>
              <a:buChar char="•"/>
            </a:pPr>
            <a:r>
              <a:rPr lang="en-AU" b="0"/>
              <a:t>Include 4 asset categories: overhead lines, underground cables, transformers and other capital</a:t>
            </a:r>
          </a:p>
          <a:p>
            <a:pPr>
              <a:lnSpc>
                <a:spcPct val="90000"/>
              </a:lnSpc>
              <a:buSzTx/>
              <a:buFontTx/>
              <a:buChar char="•"/>
            </a:pPr>
            <a:r>
              <a:rPr lang="en-AU" b="0"/>
              <a:t>Use MVA-kms to aggregate up lines and aggregate up cables, KVA to aggregate up transformers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4" name="Rectangle 2"/>
          <p:cNvSpPr>
            <a:spLocks noGrp="1" noChangeArrowheads="1"/>
          </p:cNvSpPr>
          <p:nvPr>
            <p:ph type="title"/>
          </p:nvPr>
        </p:nvSpPr>
        <p:spPr>
          <a:xfrm>
            <a:off x="395288" y="271463"/>
            <a:ext cx="6264275" cy="579437"/>
          </a:xfrm>
        </p:spPr>
        <p:txBody>
          <a:bodyPr/>
          <a:lstStyle/>
          <a:p>
            <a:r>
              <a:rPr lang="en-US" b="0">
                <a:solidFill>
                  <a:srgbClr val="800000"/>
                </a:solidFill>
                <a:latin typeface="Arial" charset="0"/>
              </a:rPr>
              <a:t>RAB depreciation as a proxy</a:t>
            </a:r>
            <a:endParaRPr lang="en-AU" b="0">
              <a:solidFill>
                <a:srgbClr val="800000"/>
              </a:solidFill>
              <a:latin typeface="Arial" charset="0"/>
            </a:endParaRPr>
          </a:p>
        </p:txBody>
      </p:sp>
      <p:sp>
        <p:nvSpPr>
          <p:cNvPr id="637955" name="Rectangle 3"/>
          <p:cNvSpPr>
            <a:spLocks noGrp="1" noChangeArrowheads="1"/>
          </p:cNvSpPr>
          <p:nvPr>
            <p:ph type="body" idx="1"/>
          </p:nvPr>
        </p:nvSpPr>
        <p:spPr>
          <a:xfrm>
            <a:off x="395288" y="1268413"/>
            <a:ext cx="8382000" cy="5113337"/>
          </a:xfrm>
        </p:spPr>
        <p:txBody>
          <a:bodyPr/>
          <a:lstStyle/>
          <a:p>
            <a:pPr>
              <a:buSzTx/>
              <a:buFontTx/>
              <a:buChar char="•"/>
            </a:pPr>
            <a:r>
              <a:rPr lang="en-AU" b="0"/>
              <a:t>AER Issues Paper raised possibility of using real RAB depreciation as a proxy for service flow</a:t>
            </a:r>
          </a:p>
          <a:p>
            <a:pPr>
              <a:buSzTx/>
              <a:buFontTx/>
              <a:buChar char="•"/>
            </a:pPr>
            <a:r>
              <a:rPr lang="en-AU" b="0"/>
              <a:t>This has some similarities to a physical quantity based one hoss shay proxy</a:t>
            </a:r>
          </a:p>
          <a:p>
            <a:pPr>
              <a:buSzTx/>
              <a:buFontTx/>
              <a:buChar char="•"/>
            </a:pPr>
            <a:r>
              <a:rPr lang="en-AU" b="0"/>
              <a:t>But it would need to be converted to capital goods constant prices rather than the CPI constant prices used in RAB calculations</a:t>
            </a:r>
          </a:p>
          <a:p>
            <a:pPr>
              <a:buSzTx/>
              <a:buFontTx/>
              <a:buChar char="•"/>
            </a:pPr>
            <a:r>
              <a:rPr lang="en-AU" b="0"/>
              <a:t>It would have the same limitations as other indirect proxies, namely differences in the basis of initial valuations, differing assumed asset lives across NSPs, over time and across sources, and the need to rely on sectoral capital goods price indexes that may not well approximate the prices paid by NSPs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2" name="Rectangle 2"/>
          <p:cNvSpPr>
            <a:spLocks noGrp="1" noChangeArrowheads="1"/>
          </p:cNvSpPr>
          <p:nvPr>
            <p:ph type="title"/>
          </p:nvPr>
        </p:nvSpPr>
        <p:spPr>
          <a:xfrm>
            <a:off x="395288" y="271463"/>
            <a:ext cx="6264275" cy="579437"/>
          </a:xfrm>
        </p:spPr>
        <p:txBody>
          <a:bodyPr/>
          <a:lstStyle/>
          <a:p>
            <a:r>
              <a:rPr lang="en-US" b="0">
                <a:solidFill>
                  <a:srgbClr val="800000"/>
                </a:solidFill>
                <a:latin typeface="Arial" charset="0"/>
              </a:rPr>
              <a:t>Conclusion on capital quantities</a:t>
            </a:r>
            <a:endParaRPr lang="en-AU" b="0">
              <a:solidFill>
                <a:srgbClr val="800000"/>
              </a:solidFill>
              <a:latin typeface="Arial" charset="0"/>
            </a:endParaRPr>
          </a:p>
        </p:txBody>
      </p:sp>
      <p:sp>
        <p:nvSpPr>
          <p:cNvPr id="640003" name="Rectangle 3"/>
          <p:cNvSpPr>
            <a:spLocks noGrp="1" noChangeArrowheads="1"/>
          </p:cNvSpPr>
          <p:nvPr>
            <p:ph type="body" idx="1"/>
          </p:nvPr>
        </p:nvSpPr>
        <p:spPr>
          <a:xfrm>
            <a:off x="395288" y="1268413"/>
            <a:ext cx="8382000" cy="5040312"/>
          </a:xfrm>
        </p:spPr>
        <p:txBody>
          <a:bodyPr/>
          <a:lstStyle/>
          <a:p>
            <a:pPr>
              <a:lnSpc>
                <a:spcPct val="90000"/>
              </a:lnSpc>
              <a:buSzTx/>
              <a:buFontTx/>
              <a:buChar char="•"/>
            </a:pPr>
            <a:r>
              <a:rPr lang="en-AU" b="0"/>
              <a:t>While no capital service flow proxy will be perfect, the use of physical quantity based proxies appears best on a number of grounds:</a:t>
            </a:r>
          </a:p>
          <a:p>
            <a:pPr lvl="1">
              <a:lnSpc>
                <a:spcPct val="90000"/>
              </a:lnSpc>
              <a:buSzTx/>
            </a:pPr>
            <a:r>
              <a:rPr lang="en-AU" sz="2400" b="0"/>
              <a:t>They reflect the one hoss shay physical depreciation profile of individual NSP assets</a:t>
            </a:r>
          </a:p>
          <a:p>
            <a:pPr lvl="1">
              <a:lnSpc>
                <a:spcPct val="90000"/>
              </a:lnSpc>
              <a:buSzTx/>
            </a:pPr>
            <a:r>
              <a:rPr lang="en-AU" sz="2400" b="0"/>
              <a:t>Asset register data is likely to be the most accurate data available and will more accurately reflect actual asset lives</a:t>
            </a:r>
          </a:p>
          <a:p>
            <a:pPr lvl="1">
              <a:lnSpc>
                <a:spcPct val="90000"/>
              </a:lnSpc>
              <a:buSzTx/>
            </a:pPr>
            <a:r>
              <a:rPr lang="en-AU" sz="2400" b="0"/>
              <a:t>They are the available proxy that comes closest to approximating the hyperbolic profile used by leading statistical agencies for aggregate structures</a:t>
            </a:r>
          </a:p>
          <a:p>
            <a:pPr>
              <a:lnSpc>
                <a:spcPct val="90000"/>
              </a:lnSpc>
              <a:buSzTx/>
              <a:buFontTx/>
              <a:buChar char="•"/>
            </a:pPr>
            <a:r>
              <a:rPr lang="en-AU" b="0"/>
              <a:t>The constant price RAB depreciation proxy is likely to be the second best proxy – this option is subject to further investigation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a:xfrm>
            <a:off x="376238" y="255588"/>
            <a:ext cx="5867400" cy="579437"/>
          </a:xfrm>
        </p:spPr>
        <p:txBody>
          <a:bodyPr/>
          <a:lstStyle/>
          <a:p>
            <a:r>
              <a:rPr lang="en-US" b="0">
                <a:solidFill>
                  <a:srgbClr val="800000"/>
                </a:solidFill>
                <a:latin typeface="Arial" charset="0"/>
              </a:rPr>
              <a:t>Data requirements</a:t>
            </a:r>
            <a:endParaRPr lang="en-AU" b="0">
              <a:solidFill>
                <a:srgbClr val="800000"/>
              </a:solidFill>
              <a:latin typeface="Arial" charset="0"/>
            </a:endParaRPr>
          </a:p>
        </p:txBody>
      </p:sp>
      <p:sp>
        <p:nvSpPr>
          <p:cNvPr id="391171" name="Rectangle 3"/>
          <p:cNvSpPr>
            <a:spLocks noGrp="1" noChangeArrowheads="1"/>
          </p:cNvSpPr>
          <p:nvPr>
            <p:ph type="body" idx="1"/>
          </p:nvPr>
        </p:nvSpPr>
        <p:spPr>
          <a:xfrm>
            <a:off x="179388" y="1412875"/>
            <a:ext cx="8785225" cy="4679950"/>
          </a:xfrm>
        </p:spPr>
        <p:txBody>
          <a:bodyPr/>
          <a:lstStyle/>
          <a:p>
            <a:pPr>
              <a:buFontTx/>
              <a:buChar char="•"/>
            </a:pPr>
            <a:r>
              <a:rPr lang="en-AU" b="0"/>
              <a:t>Require data on the price and quantity (and hence value) of all outputs and inputs and on the quantities of operating environment variables (noting that output prices may be shadow prices where the output is not explicitly charged for). </a:t>
            </a:r>
          </a:p>
          <a:p>
            <a:pPr>
              <a:buFontTx/>
              <a:buChar char="•"/>
            </a:pPr>
            <a:r>
              <a:rPr lang="en-AU" b="0"/>
              <a:t>This then allows any of the key economic benchmarking methods to be implemented.</a:t>
            </a:r>
            <a:r>
              <a:rPr lang="en-AU"/>
              <a:t> </a:t>
            </a:r>
            <a:endParaRPr lang="en-US" b="0"/>
          </a:p>
          <a:p>
            <a:pPr>
              <a:buFontTx/>
              <a:buChar char="•"/>
            </a:pPr>
            <a:r>
              <a:rPr lang="en-US" b="0"/>
              <a:t>Given its tops-down nature, it is </a:t>
            </a:r>
            <a:r>
              <a:rPr lang="en-AU" b="0"/>
              <a:t>important to concentrate on a relatively small number of key outputs and inputs</a:t>
            </a:r>
            <a:r>
              <a:rPr lang="en-AU"/>
              <a:t> </a:t>
            </a:r>
            <a:r>
              <a:rPr lang="en-AU" b="0"/>
              <a:t>in economic benchmarking</a:t>
            </a:r>
            <a:endParaRPr lang="en-US" b="0"/>
          </a:p>
          <a:p>
            <a:pPr>
              <a:buFontTx/>
              <a:buChar char="•"/>
            </a:pPr>
            <a:r>
              <a:rPr lang="en-US" b="0"/>
              <a:t>Desirable to have </a:t>
            </a:r>
            <a:r>
              <a:rPr lang="en-AU" b="0"/>
              <a:t>robust and consistent data</a:t>
            </a:r>
            <a:r>
              <a:rPr lang="en-AU"/>
              <a:t> </a:t>
            </a:r>
            <a:endParaRPr lang="en-US" b="0"/>
          </a:p>
          <a:p>
            <a:pPr>
              <a:buFontTx/>
              <a:buChar char="•"/>
            </a:pPr>
            <a:r>
              <a:rPr lang="en-US" b="0"/>
              <a:t>Data backcasting may be possible and facilitate early use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50" name="Rectangle 2"/>
          <p:cNvSpPr>
            <a:spLocks noGrp="1" noChangeArrowheads="1"/>
          </p:cNvSpPr>
          <p:nvPr>
            <p:ph type="title"/>
          </p:nvPr>
        </p:nvSpPr>
        <p:spPr>
          <a:xfrm>
            <a:off x="395288" y="271463"/>
            <a:ext cx="6264275" cy="579437"/>
          </a:xfrm>
        </p:spPr>
        <p:txBody>
          <a:bodyPr/>
          <a:lstStyle/>
          <a:p>
            <a:r>
              <a:rPr lang="en-US" b="0">
                <a:solidFill>
                  <a:srgbClr val="800000"/>
                </a:solidFill>
                <a:latin typeface="Arial" charset="0"/>
              </a:rPr>
              <a:t>Capital annual user costs</a:t>
            </a:r>
            <a:endParaRPr lang="en-AU" b="0">
              <a:solidFill>
                <a:srgbClr val="800000"/>
              </a:solidFill>
              <a:latin typeface="Arial" charset="0"/>
            </a:endParaRPr>
          </a:p>
        </p:txBody>
      </p:sp>
      <p:sp>
        <p:nvSpPr>
          <p:cNvPr id="642051" name="Rectangle 3"/>
          <p:cNvSpPr>
            <a:spLocks noGrp="1" noChangeArrowheads="1"/>
          </p:cNvSpPr>
          <p:nvPr>
            <p:ph type="body" idx="1"/>
          </p:nvPr>
        </p:nvSpPr>
        <p:spPr>
          <a:xfrm>
            <a:off x="395288" y="1165225"/>
            <a:ext cx="8382000" cy="5256213"/>
          </a:xfrm>
        </p:spPr>
        <p:txBody>
          <a:bodyPr/>
          <a:lstStyle/>
          <a:p>
            <a:pPr>
              <a:lnSpc>
                <a:spcPct val="95000"/>
              </a:lnSpc>
              <a:spcBef>
                <a:spcPct val="0"/>
              </a:spcBef>
              <a:buSzTx/>
              <a:buFontTx/>
              <a:buChar char="•"/>
            </a:pPr>
            <a:r>
              <a:rPr lang="en-AU" b="0"/>
              <a:t>Annual user cost can be measured either directly or indirectly</a:t>
            </a:r>
          </a:p>
          <a:p>
            <a:pPr>
              <a:lnSpc>
                <a:spcPct val="95000"/>
              </a:lnSpc>
              <a:spcBef>
                <a:spcPct val="0"/>
              </a:spcBef>
              <a:buSzTx/>
              <a:buFontTx/>
              <a:buChar char="•"/>
            </a:pPr>
            <a:r>
              <a:rPr lang="en-AU" b="0"/>
              <a:t>Direct approach applies formula taking in depreciation rate, opportunity cost rate and rate of capital gains</a:t>
            </a:r>
          </a:p>
          <a:p>
            <a:pPr>
              <a:lnSpc>
                <a:spcPct val="95000"/>
              </a:lnSpc>
              <a:spcBef>
                <a:spcPct val="0"/>
              </a:spcBef>
              <a:buSzTx/>
              <a:buFontTx/>
              <a:buChar char="•"/>
            </a:pPr>
            <a:r>
              <a:rPr lang="en-AU" b="0"/>
              <a:t>This produces an exogenous measure of the ex ante or shadow annual user cost</a:t>
            </a:r>
          </a:p>
          <a:p>
            <a:pPr>
              <a:lnSpc>
                <a:spcPct val="95000"/>
              </a:lnSpc>
              <a:spcBef>
                <a:spcPct val="0"/>
              </a:spcBef>
              <a:buSzTx/>
              <a:buFontTx/>
              <a:buChar char="•"/>
            </a:pPr>
            <a:r>
              <a:rPr lang="en-AU" b="0"/>
              <a:t>Most exogenous formulas used to date differ from building block return of and return on capital calculations</a:t>
            </a:r>
          </a:p>
          <a:p>
            <a:pPr>
              <a:lnSpc>
                <a:spcPct val="95000"/>
              </a:lnSpc>
              <a:spcBef>
                <a:spcPct val="0"/>
              </a:spcBef>
              <a:buSzTx/>
              <a:buFontTx/>
              <a:buChar char="•"/>
            </a:pPr>
            <a:r>
              <a:rPr lang="en-AU" b="0"/>
              <a:t>Indirect approach simply takes residual of revenue minus opex as the annual user cost</a:t>
            </a:r>
          </a:p>
          <a:p>
            <a:pPr>
              <a:lnSpc>
                <a:spcPct val="95000"/>
              </a:lnSpc>
              <a:spcBef>
                <a:spcPct val="0"/>
              </a:spcBef>
              <a:buSzTx/>
              <a:buFontTx/>
              <a:buChar char="•"/>
            </a:pPr>
            <a:r>
              <a:rPr lang="en-AU" b="0"/>
              <a:t>It is an ex post measure of the annual user cost and will not be FCM-consistent except by chance</a:t>
            </a:r>
          </a:p>
          <a:p>
            <a:pPr>
              <a:lnSpc>
                <a:spcPct val="95000"/>
              </a:lnSpc>
              <a:spcBef>
                <a:spcPct val="0"/>
              </a:spcBef>
              <a:buSzTx/>
              <a:buFontTx/>
              <a:buChar char="•"/>
            </a:pPr>
            <a:r>
              <a:rPr lang="en-AU" b="0"/>
              <a:t>The annual user cost used in economic benchmarking should be similar to the building blocks return of and return on capital components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6146" name="Rectangle 2"/>
          <p:cNvSpPr>
            <a:spLocks noGrp="1" noChangeArrowheads="1"/>
          </p:cNvSpPr>
          <p:nvPr>
            <p:ph type="title"/>
          </p:nvPr>
        </p:nvSpPr>
        <p:spPr>
          <a:xfrm>
            <a:off x="107950" y="333375"/>
            <a:ext cx="6624638" cy="579438"/>
          </a:xfrm>
        </p:spPr>
        <p:txBody>
          <a:bodyPr/>
          <a:lstStyle/>
          <a:p>
            <a:r>
              <a:rPr lang="en-US" b="0">
                <a:solidFill>
                  <a:srgbClr val="800000"/>
                </a:solidFill>
                <a:latin typeface="Arial" charset="0"/>
              </a:rPr>
              <a:t>Alternative capital specifications (1)</a:t>
            </a:r>
            <a:endParaRPr lang="en-AU" b="0">
              <a:solidFill>
                <a:srgbClr val="800000"/>
              </a:solidFill>
              <a:latin typeface="Arial" charset="0"/>
            </a:endParaRPr>
          </a:p>
        </p:txBody>
      </p:sp>
      <p:graphicFrame>
        <p:nvGraphicFramePr>
          <p:cNvPr id="646207" name="Group 63"/>
          <p:cNvGraphicFramePr>
            <a:graphicFrameLocks noGrp="1"/>
          </p:cNvGraphicFramePr>
          <p:nvPr>
            <p:ph idx="1"/>
          </p:nvPr>
        </p:nvGraphicFramePr>
        <p:xfrm>
          <a:off x="107950" y="1812925"/>
          <a:ext cx="8915400" cy="1842135"/>
        </p:xfrm>
        <a:graphic>
          <a:graphicData uri="http://schemas.openxmlformats.org/drawingml/2006/table">
            <a:tbl>
              <a:tblPr/>
              <a:tblGrid>
                <a:gridCol w="3168650"/>
                <a:gridCol w="3163888"/>
                <a:gridCol w="2582862"/>
              </a:tblGrid>
              <a:tr h="409575">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1" i="0" u="none" strike="noStrike" cap="none" normalizeH="0" baseline="0" smtClean="0">
                          <a:ln>
                            <a:noFill/>
                          </a:ln>
                          <a:solidFill>
                            <a:schemeClr val="tx1"/>
                          </a:solidFill>
                          <a:effectLst/>
                          <a:latin typeface="Arial" charset="0"/>
                        </a:rPr>
                        <a:t>Quantity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1" i="0" u="none" strike="noStrike" cap="none" normalizeH="0" baseline="0" smtClean="0">
                          <a:ln>
                            <a:noFill/>
                          </a:ln>
                          <a:solidFill>
                            <a:schemeClr val="tx1"/>
                          </a:solidFill>
                          <a:effectLst/>
                          <a:latin typeface="Arial" charset="0"/>
                        </a:rPr>
                        <a:t>Annual user cost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1" i="0" u="none" strike="noStrike" cap="none" normalizeH="0" baseline="0" smtClean="0">
                          <a:ln>
                            <a:noFill/>
                          </a:ln>
                          <a:solidFill>
                            <a:schemeClr val="tx1"/>
                          </a:solidFill>
                          <a:effectLst/>
                          <a:latin typeface="Arial" charset="0"/>
                        </a:rPr>
                        <a:t>Price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19213">
                <a:tc>
                  <a:txBody>
                    <a:bodyPr/>
                    <a:lstStyle/>
                    <a:p>
                      <a:pPr marL="381000" marR="0" lvl="0" indent="-381000" algn="l" defTabSz="914400" rtl="0" eaLnBrk="1" fontAlgn="base" latinLnBrk="0" hangingPunct="1">
                        <a:lnSpc>
                          <a:spcPct val="100000"/>
                        </a:lnSpc>
                        <a:spcBef>
                          <a:spcPct val="20000"/>
                        </a:spcBef>
                        <a:spcAft>
                          <a:spcPct val="0"/>
                        </a:spcAft>
                        <a:buClr>
                          <a:schemeClr val="folHlink"/>
                        </a:buClr>
                        <a:buSzPct val="90000"/>
                        <a:buFont typeface="Wingdings" pitchFamily="2" charset="2"/>
                        <a:buNone/>
                        <a:tabLst/>
                      </a:pPr>
                      <a:r>
                        <a:rPr kumimoji="0" lang="en-AU" sz="2000" b="0" i="0" u="none" strike="noStrike" cap="none" normalizeH="0" baseline="0" smtClean="0">
                          <a:ln>
                            <a:noFill/>
                          </a:ln>
                          <a:solidFill>
                            <a:schemeClr val="tx1"/>
                          </a:solidFill>
                          <a:effectLst/>
                          <a:latin typeface="Arial" charset="0"/>
                        </a:rPr>
                        <a:t>O/H MVA-kms</a:t>
                      </a:r>
                    </a:p>
                    <a:p>
                      <a:pPr marL="381000" marR="0" lvl="0" indent="-38100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U/G MVA-kms</a:t>
                      </a:r>
                    </a:p>
                    <a:p>
                      <a:pPr marL="381000" marR="0" lvl="0" indent="-38100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Transformers &amp; other KVA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Return of &amp; on O/H capital</a:t>
                      </a: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Return of &amp; on U/G capital</a:t>
                      </a: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Return of &amp; on Trf &amp; other capital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O/H AUC/MVA-kms</a:t>
                      </a: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U/G AUC/MVA-kms</a:t>
                      </a:r>
                    </a:p>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Trf &amp; other AUC/KVA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46202" name="Text Box 58"/>
          <p:cNvSpPr txBox="1">
            <a:spLocks noChangeArrowheads="1"/>
          </p:cNvSpPr>
          <p:nvPr/>
        </p:nvSpPr>
        <p:spPr bwMode="auto">
          <a:xfrm>
            <a:off x="100013" y="1268413"/>
            <a:ext cx="8353425" cy="457200"/>
          </a:xfrm>
          <a:prstGeom prst="rect">
            <a:avLst/>
          </a:prstGeom>
          <a:noFill/>
          <a:ln w="9525" algn="ctr">
            <a:noFill/>
            <a:miter lim="800000"/>
            <a:headEnd/>
            <a:tailEnd/>
          </a:ln>
          <a:effectLst/>
        </p:spPr>
        <p:txBody>
          <a:bodyPr anchor="b">
            <a:spAutoFit/>
          </a:bodyPr>
          <a:lstStyle/>
          <a:p>
            <a:pPr>
              <a:spcBef>
                <a:spcPct val="50000"/>
              </a:spcBef>
            </a:pPr>
            <a:r>
              <a:rPr lang="en-AU" sz="2400" b="1">
                <a:solidFill>
                  <a:schemeClr val="tx1"/>
                </a:solidFill>
              </a:rPr>
              <a:t>Physical proxies</a:t>
            </a:r>
          </a:p>
        </p:txBody>
      </p:sp>
      <p:sp>
        <p:nvSpPr>
          <p:cNvPr id="646203" name="Text Box 59"/>
          <p:cNvSpPr txBox="1">
            <a:spLocks noChangeArrowheads="1"/>
          </p:cNvSpPr>
          <p:nvPr/>
        </p:nvSpPr>
        <p:spPr bwMode="auto">
          <a:xfrm>
            <a:off x="100013" y="3692525"/>
            <a:ext cx="8785225" cy="2835275"/>
          </a:xfrm>
          <a:prstGeom prst="rect">
            <a:avLst/>
          </a:prstGeom>
          <a:noFill/>
          <a:ln w="9525" algn="ctr">
            <a:noFill/>
            <a:miter lim="800000"/>
            <a:headEnd/>
            <a:tailEnd/>
          </a:ln>
          <a:effectLst/>
        </p:spPr>
        <p:txBody>
          <a:bodyPr anchor="b">
            <a:spAutoFit/>
          </a:bodyPr>
          <a:lstStyle/>
          <a:p>
            <a:r>
              <a:rPr lang="en-AU" sz="2000" b="1">
                <a:solidFill>
                  <a:schemeClr val="tx1"/>
                </a:solidFill>
              </a:rPr>
              <a:t>Advantages</a:t>
            </a:r>
          </a:p>
          <a:p>
            <a:r>
              <a:rPr lang="en-AU" sz="2000">
                <a:solidFill>
                  <a:schemeClr val="tx1"/>
                </a:solidFill>
              </a:rPr>
              <a:t>- Reflects individual component carrying capacities</a:t>
            </a:r>
          </a:p>
          <a:p>
            <a:r>
              <a:rPr lang="en-AU" sz="2000">
                <a:solidFill>
                  <a:schemeClr val="tx1"/>
                </a:solidFill>
              </a:rPr>
              <a:t>- Uses the most robust data available and captures actual asset lives</a:t>
            </a:r>
          </a:p>
          <a:p>
            <a:pPr>
              <a:buFontTx/>
              <a:buChar char="-"/>
            </a:pPr>
            <a:r>
              <a:rPr lang="en-AU" sz="2000">
                <a:solidFill>
                  <a:schemeClr val="tx1"/>
                </a:solidFill>
              </a:rPr>
              <a:t> Approximates productive capital stock used by leading statistical agencies    </a:t>
            </a:r>
            <a:br>
              <a:rPr lang="en-AU" sz="2000">
                <a:solidFill>
                  <a:schemeClr val="tx1"/>
                </a:solidFill>
              </a:rPr>
            </a:br>
            <a:r>
              <a:rPr lang="en-AU" sz="2000">
                <a:solidFill>
                  <a:schemeClr val="tx1"/>
                </a:solidFill>
              </a:rPr>
              <a:t>  for aggregate structures</a:t>
            </a:r>
          </a:p>
          <a:p>
            <a:pPr>
              <a:buFontTx/>
              <a:buChar char="-"/>
            </a:pPr>
            <a:r>
              <a:rPr lang="en-AU" sz="2000">
                <a:solidFill>
                  <a:schemeClr val="tx1"/>
                </a:solidFill>
              </a:rPr>
              <a:t> Ensures consistency with building blocks calculations</a:t>
            </a:r>
          </a:p>
          <a:p>
            <a:r>
              <a:rPr lang="en-AU" sz="2000" b="1">
                <a:solidFill>
                  <a:schemeClr val="tx1"/>
                </a:solidFill>
              </a:rPr>
              <a:t>Disadvantages</a:t>
            </a:r>
          </a:p>
          <a:p>
            <a:pPr>
              <a:buFontTx/>
              <a:buChar char="-"/>
            </a:pPr>
            <a:r>
              <a:rPr lang="en-AU" sz="2000">
                <a:solidFill>
                  <a:schemeClr val="tx1"/>
                </a:solidFill>
              </a:rPr>
              <a:t> Small amount of extra data required</a:t>
            </a:r>
          </a:p>
          <a:p>
            <a:pPr>
              <a:buFontTx/>
              <a:buChar char="-"/>
            </a:pPr>
            <a:r>
              <a:rPr lang="en-AU" sz="2000">
                <a:solidFill>
                  <a:schemeClr val="tx1"/>
                </a:solidFill>
              </a:rPr>
              <a:t> May not fully reflect aggregate depreciation profile</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18" name="Rectangle 2"/>
          <p:cNvSpPr>
            <a:spLocks noGrp="1" noChangeArrowheads="1"/>
          </p:cNvSpPr>
          <p:nvPr>
            <p:ph type="title"/>
          </p:nvPr>
        </p:nvSpPr>
        <p:spPr>
          <a:xfrm>
            <a:off x="107950" y="333375"/>
            <a:ext cx="6624638" cy="579438"/>
          </a:xfrm>
        </p:spPr>
        <p:txBody>
          <a:bodyPr/>
          <a:lstStyle/>
          <a:p>
            <a:r>
              <a:rPr lang="en-US" b="0">
                <a:solidFill>
                  <a:srgbClr val="800000"/>
                </a:solidFill>
                <a:latin typeface="Arial" charset="0"/>
              </a:rPr>
              <a:t>Alternative capital specifications (2)</a:t>
            </a:r>
            <a:endParaRPr lang="en-AU" b="0">
              <a:solidFill>
                <a:srgbClr val="800000"/>
              </a:solidFill>
              <a:latin typeface="Arial" charset="0"/>
            </a:endParaRPr>
          </a:p>
        </p:txBody>
      </p:sp>
      <p:graphicFrame>
        <p:nvGraphicFramePr>
          <p:cNvPr id="649239" name="Group 23"/>
          <p:cNvGraphicFramePr>
            <a:graphicFrameLocks noGrp="1"/>
          </p:cNvGraphicFramePr>
          <p:nvPr>
            <p:ph idx="1"/>
          </p:nvPr>
        </p:nvGraphicFramePr>
        <p:xfrm>
          <a:off x="141288" y="1844675"/>
          <a:ext cx="8915400" cy="1224915"/>
        </p:xfrm>
        <a:graphic>
          <a:graphicData uri="http://schemas.openxmlformats.org/drawingml/2006/table">
            <a:tbl>
              <a:tblPr/>
              <a:tblGrid>
                <a:gridCol w="3168650"/>
                <a:gridCol w="2951162"/>
                <a:gridCol w="2795588"/>
              </a:tblGrid>
              <a:tr h="2540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1" i="0" u="none" strike="noStrike" cap="none" normalizeH="0" baseline="0" smtClean="0">
                          <a:ln>
                            <a:noFill/>
                          </a:ln>
                          <a:solidFill>
                            <a:schemeClr val="tx1"/>
                          </a:solidFill>
                          <a:effectLst/>
                          <a:latin typeface="Arial" charset="0"/>
                        </a:rPr>
                        <a:t>Quantity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1" i="0" u="none" strike="noStrike" cap="none" normalizeH="0" baseline="0" smtClean="0">
                          <a:ln>
                            <a:noFill/>
                          </a:ln>
                          <a:solidFill>
                            <a:schemeClr val="tx1"/>
                          </a:solidFill>
                          <a:effectLst/>
                          <a:latin typeface="Arial" charset="0"/>
                        </a:rPr>
                        <a:t>Annual user cost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1" i="0" u="none" strike="noStrike" cap="none" normalizeH="0" baseline="0" smtClean="0">
                          <a:ln>
                            <a:noFill/>
                          </a:ln>
                          <a:solidFill>
                            <a:schemeClr val="tx1"/>
                          </a:solidFill>
                          <a:effectLst/>
                          <a:latin typeface="Arial" charset="0"/>
                        </a:rPr>
                        <a:t>Price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8675">
                <a:tc>
                  <a:txBody>
                    <a:bodyPr/>
                    <a:lstStyle/>
                    <a:p>
                      <a:pPr marL="381000" marR="0" lvl="0" indent="-381000" algn="l" defTabSz="914400" rtl="0" eaLnBrk="1" fontAlgn="base" latinLnBrk="0" hangingPunct="1">
                        <a:lnSpc>
                          <a:spcPct val="100000"/>
                        </a:lnSpc>
                        <a:spcBef>
                          <a:spcPct val="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Nominal RAB </a:t>
                      </a:r>
                    </a:p>
                    <a:p>
                      <a:pPr marL="381000" marR="0" lvl="0" indent="-381000" algn="l" defTabSz="914400" rtl="0" eaLnBrk="1" fontAlgn="base" latinLnBrk="0" hangingPunct="1">
                        <a:lnSpc>
                          <a:spcPct val="100000"/>
                        </a:lnSpc>
                        <a:spcBef>
                          <a:spcPct val="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depreciation/ABS CGPI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Return of &amp; on capital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AUC/Const price RAB depreciation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49233" name="Text Box 17"/>
          <p:cNvSpPr txBox="1">
            <a:spLocks noChangeArrowheads="1"/>
          </p:cNvSpPr>
          <p:nvPr/>
        </p:nvSpPr>
        <p:spPr bwMode="auto">
          <a:xfrm>
            <a:off x="123825" y="1268413"/>
            <a:ext cx="8353425" cy="457200"/>
          </a:xfrm>
          <a:prstGeom prst="rect">
            <a:avLst/>
          </a:prstGeom>
          <a:noFill/>
          <a:ln w="9525" algn="ctr">
            <a:noFill/>
            <a:miter lim="800000"/>
            <a:headEnd/>
            <a:tailEnd/>
          </a:ln>
          <a:effectLst/>
        </p:spPr>
        <p:txBody>
          <a:bodyPr anchor="b">
            <a:spAutoFit/>
          </a:bodyPr>
          <a:lstStyle/>
          <a:p>
            <a:pPr>
              <a:spcBef>
                <a:spcPct val="50000"/>
              </a:spcBef>
            </a:pPr>
            <a:r>
              <a:rPr lang="en-AU" sz="2400" b="1">
                <a:solidFill>
                  <a:schemeClr val="tx1"/>
                </a:solidFill>
              </a:rPr>
              <a:t>RAB depreciation proxy</a:t>
            </a:r>
          </a:p>
        </p:txBody>
      </p:sp>
      <p:sp>
        <p:nvSpPr>
          <p:cNvPr id="649234" name="Text Box 18"/>
          <p:cNvSpPr txBox="1">
            <a:spLocks noChangeArrowheads="1"/>
          </p:cNvSpPr>
          <p:nvPr/>
        </p:nvSpPr>
        <p:spPr bwMode="auto">
          <a:xfrm>
            <a:off x="139700" y="3228975"/>
            <a:ext cx="8785225" cy="3140075"/>
          </a:xfrm>
          <a:prstGeom prst="rect">
            <a:avLst/>
          </a:prstGeom>
          <a:noFill/>
          <a:ln w="9525" algn="ctr">
            <a:noFill/>
            <a:miter lim="800000"/>
            <a:headEnd/>
            <a:tailEnd/>
          </a:ln>
          <a:effectLst/>
        </p:spPr>
        <p:txBody>
          <a:bodyPr anchor="b">
            <a:spAutoFit/>
          </a:bodyPr>
          <a:lstStyle/>
          <a:p>
            <a:r>
              <a:rPr lang="en-AU" sz="2000" b="1">
                <a:solidFill>
                  <a:schemeClr val="tx1"/>
                </a:solidFill>
              </a:rPr>
              <a:t>Advantages</a:t>
            </a:r>
          </a:p>
          <a:p>
            <a:r>
              <a:rPr lang="en-AU" sz="2000">
                <a:solidFill>
                  <a:schemeClr val="tx1"/>
                </a:solidFill>
              </a:rPr>
              <a:t>- Potentially reflects individual component carrying capacities</a:t>
            </a:r>
          </a:p>
          <a:p>
            <a:pPr>
              <a:buFontTx/>
              <a:buChar char="-"/>
            </a:pPr>
            <a:r>
              <a:rPr lang="en-AU" sz="2000">
                <a:solidFill>
                  <a:schemeClr val="tx1"/>
                </a:solidFill>
              </a:rPr>
              <a:t> Potentially approximates productive capital stock used by leading statistical </a:t>
            </a:r>
            <a:br>
              <a:rPr lang="en-AU" sz="2000">
                <a:solidFill>
                  <a:schemeClr val="tx1"/>
                </a:solidFill>
              </a:rPr>
            </a:br>
            <a:r>
              <a:rPr lang="en-AU" sz="2000">
                <a:solidFill>
                  <a:schemeClr val="tx1"/>
                </a:solidFill>
              </a:rPr>
              <a:t>  agencies for aggregate structures</a:t>
            </a:r>
          </a:p>
          <a:p>
            <a:pPr>
              <a:buFontTx/>
              <a:buChar char="-"/>
            </a:pPr>
            <a:r>
              <a:rPr lang="en-AU" sz="2000">
                <a:solidFill>
                  <a:schemeClr val="tx1"/>
                </a:solidFill>
              </a:rPr>
              <a:t> Uses existing regulatory data</a:t>
            </a:r>
          </a:p>
          <a:p>
            <a:r>
              <a:rPr lang="en-AU" sz="2000" b="1">
                <a:solidFill>
                  <a:schemeClr val="tx1"/>
                </a:solidFill>
              </a:rPr>
              <a:t>Disadvantages</a:t>
            </a:r>
          </a:p>
          <a:p>
            <a:r>
              <a:rPr lang="en-AU" sz="2000">
                <a:solidFill>
                  <a:schemeClr val="tx1"/>
                </a:solidFill>
              </a:rPr>
              <a:t>- Assumes consistency of treatment over time and across NSPs</a:t>
            </a:r>
          </a:p>
          <a:p>
            <a:pPr>
              <a:buFontTx/>
              <a:buChar char="-"/>
            </a:pPr>
            <a:r>
              <a:rPr lang="en-AU" sz="2000">
                <a:solidFill>
                  <a:schemeClr val="tx1"/>
                </a:solidFill>
              </a:rPr>
              <a:t> May not capture actual asset lives</a:t>
            </a:r>
          </a:p>
          <a:p>
            <a:pPr>
              <a:buFontTx/>
              <a:buChar char="-"/>
            </a:pPr>
            <a:r>
              <a:rPr lang="en-AU" sz="2000">
                <a:solidFill>
                  <a:schemeClr val="tx1"/>
                </a:solidFill>
              </a:rPr>
              <a:t> Dependent on accuracy and consistency of initial capital base values</a:t>
            </a:r>
          </a:p>
          <a:p>
            <a:pPr>
              <a:buFontTx/>
              <a:buChar char="-"/>
            </a:pPr>
            <a:r>
              <a:rPr lang="en-AU" sz="2000">
                <a:solidFill>
                  <a:schemeClr val="tx1"/>
                </a:solidFill>
              </a:rPr>
              <a:t> Dependent on ABS CGPI accurately capturing prices paid by NSPs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3314" name="Rectangle 2"/>
          <p:cNvSpPr>
            <a:spLocks noGrp="1" noChangeArrowheads="1"/>
          </p:cNvSpPr>
          <p:nvPr>
            <p:ph type="title"/>
          </p:nvPr>
        </p:nvSpPr>
        <p:spPr>
          <a:xfrm>
            <a:off x="107950" y="333375"/>
            <a:ext cx="6624638" cy="579438"/>
          </a:xfrm>
        </p:spPr>
        <p:txBody>
          <a:bodyPr/>
          <a:lstStyle/>
          <a:p>
            <a:r>
              <a:rPr lang="en-US" b="0">
                <a:solidFill>
                  <a:srgbClr val="800000"/>
                </a:solidFill>
                <a:latin typeface="Arial" charset="0"/>
              </a:rPr>
              <a:t>Alternative capital specifications (3)</a:t>
            </a:r>
            <a:endParaRPr lang="en-AU" b="0">
              <a:solidFill>
                <a:srgbClr val="800000"/>
              </a:solidFill>
              <a:latin typeface="Arial" charset="0"/>
            </a:endParaRPr>
          </a:p>
        </p:txBody>
      </p:sp>
      <p:graphicFrame>
        <p:nvGraphicFramePr>
          <p:cNvPr id="653333" name="Group 21"/>
          <p:cNvGraphicFramePr>
            <a:graphicFrameLocks noGrp="1"/>
          </p:cNvGraphicFramePr>
          <p:nvPr>
            <p:ph idx="1"/>
          </p:nvPr>
        </p:nvGraphicFramePr>
        <p:xfrm>
          <a:off x="141288" y="1844675"/>
          <a:ext cx="8915400" cy="1224915"/>
        </p:xfrm>
        <a:graphic>
          <a:graphicData uri="http://schemas.openxmlformats.org/drawingml/2006/table">
            <a:tbl>
              <a:tblPr/>
              <a:tblGrid>
                <a:gridCol w="3168650"/>
                <a:gridCol w="2951162"/>
                <a:gridCol w="2795588"/>
              </a:tblGrid>
              <a:tr h="254000">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1" i="0" u="none" strike="noStrike" cap="none" normalizeH="0" baseline="0" smtClean="0">
                          <a:ln>
                            <a:noFill/>
                          </a:ln>
                          <a:solidFill>
                            <a:schemeClr val="tx1"/>
                          </a:solidFill>
                          <a:effectLst/>
                          <a:latin typeface="Arial" charset="0"/>
                        </a:rPr>
                        <a:t>Quantity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1" i="0" u="none" strike="noStrike" cap="none" normalizeH="0" baseline="0" smtClean="0">
                          <a:ln>
                            <a:noFill/>
                          </a:ln>
                          <a:solidFill>
                            <a:schemeClr val="tx1"/>
                          </a:solidFill>
                          <a:effectLst/>
                          <a:latin typeface="Arial" charset="0"/>
                        </a:rPr>
                        <a:t>Annual user cost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1" i="0" u="none" strike="noStrike" cap="none" normalizeH="0" baseline="0" smtClean="0">
                          <a:ln>
                            <a:noFill/>
                          </a:ln>
                          <a:solidFill>
                            <a:schemeClr val="tx1"/>
                          </a:solidFill>
                          <a:effectLst/>
                          <a:latin typeface="Arial" charset="0"/>
                        </a:rPr>
                        <a:t>Price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8675">
                <a:tc>
                  <a:txBody>
                    <a:bodyPr/>
                    <a:lstStyle/>
                    <a:p>
                      <a:pPr marL="381000" marR="0" lvl="0" indent="-38100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Nominal depreciated </a:t>
                      </a:r>
                    </a:p>
                    <a:p>
                      <a:pPr marL="381000" marR="0" lvl="0" indent="-38100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RAB/ABS CGPI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Revenue minus opex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Pct val="75000"/>
                        <a:buFont typeface="Wingdings" pitchFamily="2" charset="2"/>
                        <a:buNone/>
                        <a:tabLst/>
                      </a:pPr>
                      <a:r>
                        <a:rPr kumimoji="0" lang="en-AU" sz="2000" b="0" i="0" u="none" strike="noStrike" cap="none" normalizeH="0" baseline="0" smtClean="0">
                          <a:ln>
                            <a:noFill/>
                          </a:ln>
                          <a:solidFill>
                            <a:schemeClr val="tx1"/>
                          </a:solidFill>
                          <a:effectLst/>
                          <a:latin typeface="Arial" charset="0"/>
                        </a:rPr>
                        <a:t>AUC/Const price depreciated RAB</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53329" name="Text Box 17"/>
          <p:cNvSpPr txBox="1">
            <a:spLocks noChangeArrowheads="1"/>
          </p:cNvSpPr>
          <p:nvPr/>
        </p:nvSpPr>
        <p:spPr bwMode="auto">
          <a:xfrm>
            <a:off x="123825" y="1268413"/>
            <a:ext cx="8353425" cy="457200"/>
          </a:xfrm>
          <a:prstGeom prst="rect">
            <a:avLst/>
          </a:prstGeom>
          <a:noFill/>
          <a:ln w="9525" algn="ctr">
            <a:noFill/>
            <a:miter lim="800000"/>
            <a:headEnd/>
            <a:tailEnd/>
          </a:ln>
          <a:effectLst/>
        </p:spPr>
        <p:txBody>
          <a:bodyPr anchor="b">
            <a:spAutoFit/>
          </a:bodyPr>
          <a:lstStyle/>
          <a:p>
            <a:pPr>
              <a:spcBef>
                <a:spcPct val="50000"/>
              </a:spcBef>
            </a:pPr>
            <a:r>
              <a:rPr lang="en-AU" sz="2400" b="1">
                <a:solidFill>
                  <a:schemeClr val="tx1"/>
                </a:solidFill>
              </a:rPr>
              <a:t>Depreciated RAB proxy</a:t>
            </a:r>
          </a:p>
        </p:txBody>
      </p:sp>
      <p:sp>
        <p:nvSpPr>
          <p:cNvPr id="653330" name="Text Box 18"/>
          <p:cNvSpPr txBox="1">
            <a:spLocks noChangeArrowheads="1"/>
          </p:cNvSpPr>
          <p:nvPr/>
        </p:nvSpPr>
        <p:spPr bwMode="auto">
          <a:xfrm>
            <a:off x="127000" y="3292475"/>
            <a:ext cx="8785225" cy="3140075"/>
          </a:xfrm>
          <a:prstGeom prst="rect">
            <a:avLst/>
          </a:prstGeom>
          <a:noFill/>
          <a:ln w="9525" algn="ctr">
            <a:noFill/>
            <a:miter lim="800000"/>
            <a:headEnd/>
            <a:tailEnd/>
          </a:ln>
          <a:effectLst/>
        </p:spPr>
        <p:txBody>
          <a:bodyPr anchor="b">
            <a:spAutoFit/>
          </a:bodyPr>
          <a:lstStyle/>
          <a:p>
            <a:r>
              <a:rPr lang="en-AU" sz="2000" b="1">
                <a:solidFill>
                  <a:schemeClr val="tx1"/>
                </a:solidFill>
              </a:rPr>
              <a:t>Advantages</a:t>
            </a:r>
          </a:p>
          <a:p>
            <a:r>
              <a:rPr lang="en-AU" sz="2000">
                <a:solidFill>
                  <a:schemeClr val="tx1"/>
                </a:solidFill>
              </a:rPr>
              <a:t>- Easy to implement</a:t>
            </a:r>
          </a:p>
          <a:p>
            <a:pPr>
              <a:buFontTx/>
              <a:buChar char="-"/>
            </a:pPr>
            <a:r>
              <a:rPr lang="en-AU" sz="2000">
                <a:solidFill>
                  <a:schemeClr val="tx1"/>
                </a:solidFill>
              </a:rPr>
              <a:t> Uses existing regulatory data</a:t>
            </a:r>
          </a:p>
          <a:p>
            <a:r>
              <a:rPr lang="en-AU" sz="2000" b="1">
                <a:solidFill>
                  <a:schemeClr val="tx1"/>
                </a:solidFill>
              </a:rPr>
              <a:t>Disadvantages</a:t>
            </a:r>
          </a:p>
          <a:p>
            <a:r>
              <a:rPr lang="en-AU" sz="2000">
                <a:solidFill>
                  <a:schemeClr val="tx1"/>
                </a:solidFill>
              </a:rPr>
              <a:t>- Unlikely to reflect carrying capacities of assets</a:t>
            </a:r>
          </a:p>
          <a:p>
            <a:r>
              <a:rPr lang="en-AU" sz="2000">
                <a:solidFill>
                  <a:schemeClr val="tx1"/>
                </a:solidFill>
              </a:rPr>
              <a:t>- Dependent on accuracy and consistency of initial capital base values</a:t>
            </a:r>
          </a:p>
          <a:p>
            <a:r>
              <a:rPr lang="en-AU" sz="2000">
                <a:solidFill>
                  <a:schemeClr val="tx1"/>
                </a:solidFill>
              </a:rPr>
              <a:t>- Assumes consistency of RAB treatment over time and across NSPs</a:t>
            </a:r>
          </a:p>
          <a:p>
            <a:pPr>
              <a:buFontTx/>
              <a:buChar char="-"/>
            </a:pPr>
            <a:r>
              <a:rPr lang="en-AU" sz="2000">
                <a:solidFill>
                  <a:schemeClr val="tx1"/>
                </a:solidFill>
              </a:rPr>
              <a:t> May not capture actual asset lives</a:t>
            </a:r>
          </a:p>
          <a:p>
            <a:pPr>
              <a:buFontTx/>
              <a:buChar char="-"/>
            </a:pPr>
            <a:r>
              <a:rPr lang="en-AU" sz="2000">
                <a:solidFill>
                  <a:schemeClr val="tx1"/>
                </a:solidFill>
              </a:rPr>
              <a:t> Dependent on ABS CGPI accurately capturing prices paid by NSPs</a:t>
            </a:r>
          </a:p>
          <a:p>
            <a:pPr>
              <a:buFontTx/>
              <a:buChar char="-"/>
            </a:pPr>
            <a:r>
              <a:rPr lang="en-AU" sz="2000">
                <a:solidFill>
                  <a:schemeClr val="tx1"/>
                </a:solidFill>
              </a:rPr>
              <a:t> Unlikely to be consistent with financial capital maintenance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p:cNvSpPr>
            <a:spLocks noGrp="1" noChangeArrowheads="1"/>
          </p:cNvSpPr>
          <p:nvPr>
            <p:ph type="title"/>
          </p:nvPr>
        </p:nvSpPr>
        <p:spPr>
          <a:xfrm>
            <a:off x="179388" y="257175"/>
            <a:ext cx="6408737" cy="579438"/>
          </a:xfrm>
        </p:spPr>
        <p:txBody>
          <a:bodyPr/>
          <a:lstStyle/>
          <a:p>
            <a:r>
              <a:rPr lang="en-US" b="0">
                <a:solidFill>
                  <a:srgbClr val="800000"/>
                </a:solidFill>
                <a:latin typeface="Arial" charset="0"/>
              </a:rPr>
              <a:t>Different types of inputs</a:t>
            </a:r>
            <a:r>
              <a:rPr lang="en-NZ" sz="2000" b="0"/>
              <a:t> </a:t>
            </a:r>
            <a:endParaRPr lang="en-US" sz="2000" b="0"/>
          </a:p>
        </p:txBody>
      </p:sp>
      <p:sp>
        <p:nvSpPr>
          <p:cNvPr id="483332" name="Rectangle 4"/>
          <p:cNvSpPr>
            <a:spLocks noChangeArrowheads="1"/>
          </p:cNvSpPr>
          <p:nvPr/>
        </p:nvSpPr>
        <p:spPr bwMode="auto">
          <a:xfrm>
            <a:off x="179388" y="1327150"/>
            <a:ext cx="8964612" cy="5053013"/>
          </a:xfrm>
          <a:prstGeom prst="rect">
            <a:avLst/>
          </a:prstGeom>
          <a:noFill/>
          <a:ln w="9525">
            <a:noFill/>
            <a:miter lim="800000"/>
            <a:headEnd/>
            <a:tailEnd/>
          </a:ln>
        </p:spPr>
        <p:txBody>
          <a:bodyPr/>
          <a:lstStyle/>
          <a:p>
            <a:pPr marL="342900" indent="-342900">
              <a:spcBef>
                <a:spcPct val="20000"/>
              </a:spcBef>
              <a:buClr>
                <a:schemeClr val="folHlink"/>
              </a:buClr>
              <a:buSzPct val="75000"/>
              <a:buFontTx/>
              <a:buChar char="•"/>
            </a:pPr>
            <a:r>
              <a:rPr lang="en-AU" sz="2400">
                <a:solidFill>
                  <a:schemeClr val="tx1"/>
                </a:solidFill>
              </a:rPr>
              <a:t>Non-durable versus durable inputs</a:t>
            </a:r>
          </a:p>
          <a:p>
            <a:pPr marL="342900" indent="-342900">
              <a:spcBef>
                <a:spcPct val="20000"/>
              </a:spcBef>
              <a:buClr>
                <a:schemeClr val="folHlink"/>
              </a:buClr>
              <a:buSzPct val="75000"/>
              <a:buFontTx/>
              <a:buChar char="•"/>
            </a:pPr>
            <a:r>
              <a:rPr lang="en-AU" sz="2400">
                <a:solidFill>
                  <a:schemeClr val="tx1"/>
                </a:solidFill>
              </a:rPr>
              <a:t>Opex (labour, materials and services) versus capital (lines, cables and transformers)</a:t>
            </a:r>
          </a:p>
          <a:p>
            <a:pPr marL="342900" indent="-342900">
              <a:spcBef>
                <a:spcPct val="20000"/>
              </a:spcBef>
              <a:buClr>
                <a:schemeClr val="folHlink"/>
              </a:buClr>
              <a:buSzPct val="75000"/>
              <a:buFontTx/>
              <a:buChar char="•"/>
            </a:pPr>
            <a:r>
              <a:rPr lang="en-AU" sz="2400">
                <a:solidFill>
                  <a:schemeClr val="tx1"/>
                </a:solidFill>
              </a:rPr>
              <a:t>Different treatment of these inputs required in economic benchmarking studies</a:t>
            </a:r>
          </a:p>
          <a:p>
            <a:pPr marL="342900" indent="-342900">
              <a:spcBef>
                <a:spcPct val="20000"/>
              </a:spcBef>
              <a:buClr>
                <a:schemeClr val="folHlink"/>
              </a:buClr>
              <a:buSzPct val="75000"/>
              <a:buFontTx/>
              <a:buChar char="•"/>
            </a:pPr>
            <a:r>
              <a:rPr lang="en-AU" sz="2400">
                <a:solidFill>
                  <a:schemeClr val="tx1"/>
                </a:solidFill>
              </a:rPr>
              <a:t>Obtaining price and quantity of non-durable inputs is relatively straightforward</a:t>
            </a:r>
          </a:p>
          <a:p>
            <a:pPr marL="342900" indent="-342900">
              <a:spcBef>
                <a:spcPct val="20000"/>
              </a:spcBef>
              <a:buClr>
                <a:schemeClr val="folHlink"/>
              </a:buClr>
              <a:buSzPct val="75000"/>
              <a:buFontTx/>
              <a:buChar char="•"/>
            </a:pPr>
            <a:r>
              <a:rPr lang="en-AU" sz="2400">
                <a:solidFill>
                  <a:schemeClr val="tx1"/>
                </a:solidFill>
              </a:rPr>
              <a:t>But obtaining accurate annual cost and quantity of capital inputs is more challenging</a:t>
            </a:r>
          </a:p>
          <a:p>
            <a:pPr marL="342900" indent="-342900">
              <a:spcBef>
                <a:spcPct val="20000"/>
              </a:spcBef>
              <a:buClr>
                <a:schemeClr val="folHlink"/>
              </a:buClr>
              <a:buSzPct val="75000"/>
              <a:buFontTx/>
              <a:buChar char="•"/>
            </a:pPr>
            <a:r>
              <a:rPr lang="en-AU" sz="2400">
                <a:solidFill>
                  <a:schemeClr val="tx1"/>
                </a:solidFill>
              </a:rPr>
              <a:t>Capital service flow is the quantity of capital inputs’ contribution to production each year</a:t>
            </a:r>
          </a:p>
          <a:p>
            <a:pPr marL="342900" indent="-342900">
              <a:spcBef>
                <a:spcPct val="20000"/>
              </a:spcBef>
              <a:buClr>
                <a:schemeClr val="folHlink"/>
              </a:buClr>
              <a:buSzPct val="75000"/>
              <a:buFontTx/>
              <a:buChar char="•"/>
            </a:pPr>
            <a:r>
              <a:rPr lang="en-AU" sz="2400">
                <a:solidFill>
                  <a:schemeClr val="tx1"/>
                </a:solidFill>
              </a:rPr>
              <a:t>Annual user cost is cost of using capital inputs each year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2"/>
          <p:cNvSpPr>
            <a:spLocks noGrp="1" noChangeArrowheads="1"/>
          </p:cNvSpPr>
          <p:nvPr>
            <p:ph type="body" idx="1"/>
          </p:nvPr>
        </p:nvSpPr>
        <p:spPr>
          <a:xfrm>
            <a:off x="0" y="1141413"/>
            <a:ext cx="9144000" cy="5265737"/>
          </a:xfrm>
        </p:spPr>
        <p:txBody>
          <a:bodyPr/>
          <a:lstStyle/>
          <a:p>
            <a:pPr lvl="1">
              <a:spcBef>
                <a:spcPct val="10000"/>
              </a:spcBef>
              <a:buFontTx/>
              <a:buChar char="•"/>
            </a:pPr>
            <a:r>
              <a:rPr lang="en-AU" sz="2400" b="0"/>
              <a:t>An asset’s capital service flow will depend on its physical depreciation profile</a:t>
            </a:r>
          </a:p>
          <a:p>
            <a:pPr lvl="1">
              <a:spcBef>
                <a:spcPct val="10000"/>
              </a:spcBef>
              <a:buFontTx/>
              <a:buChar char="•"/>
            </a:pPr>
            <a:r>
              <a:rPr lang="en-AU" sz="2400" b="0"/>
              <a:t>If there is no physical depreciation over asset life then the profile is said to be ‘one hoss shay’ or ‘lightbulb’ type</a:t>
            </a:r>
            <a:r>
              <a:rPr lang="en-AU" sz="2400"/>
              <a:t> </a:t>
            </a:r>
          </a:p>
          <a:p>
            <a:pPr lvl="1">
              <a:spcBef>
                <a:spcPct val="10000"/>
              </a:spcBef>
              <a:buFontTx/>
              <a:buChar char="•"/>
            </a:pPr>
            <a:r>
              <a:rPr lang="en-AU" sz="2400" b="0"/>
              <a:t>If there is more physical depreciation over time then profile could be of the geometric, straightline or hyperbolic type </a:t>
            </a:r>
          </a:p>
          <a:p>
            <a:pPr lvl="1">
              <a:spcBef>
                <a:spcPct val="10000"/>
              </a:spcBef>
              <a:buFontTx/>
              <a:buChar char="•"/>
            </a:pPr>
            <a:r>
              <a:rPr lang="en-AU" sz="2400" b="0"/>
              <a:t>Distinction between physical depreciation profile and regulatory depreciation profile</a:t>
            </a:r>
          </a:p>
          <a:p>
            <a:pPr lvl="1">
              <a:spcBef>
                <a:spcPct val="10000"/>
              </a:spcBef>
              <a:buFontTx/>
              <a:buChar char="•"/>
            </a:pPr>
            <a:r>
              <a:rPr lang="en-AU" sz="2400" b="0"/>
              <a:t>Capital service flow is unobservable so need proxy measures – usually assume it to be proportional to the capital stock</a:t>
            </a:r>
          </a:p>
          <a:p>
            <a:pPr lvl="1">
              <a:spcBef>
                <a:spcPct val="10000"/>
              </a:spcBef>
              <a:buFontTx/>
              <a:buChar char="•"/>
            </a:pPr>
            <a:r>
              <a:rPr lang="en-AU" sz="2400" b="0"/>
              <a:t>Best aggregate capital service flow proxy will depend on physical depreciation profile of components, robustness of data used, whether aggregate profile mirrors components</a:t>
            </a:r>
          </a:p>
        </p:txBody>
      </p:sp>
      <p:sp>
        <p:nvSpPr>
          <p:cNvPr id="585731" name="Rectangle 3"/>
          <p:cNvSpPr>
            <a:spLocks noGrp="1" noChangeArrowheads="1"/>
          </p:cNvSpPr>
          <p:nvPr>
            <p:ph type="title"/>
          </p:nvPr>
        </p:nvSpPr>
        <p:spPr>
          <a:xfrm>
            <a:off x="360363" y="280988"/>
            <a:ext cx="6054725" cy="579437"/>
          </a:xfrm>
        </p:spPr>
        <p:txBody>
          <a:bodyPr/>
          <a:lstStyle/>
          <a:p>
            <a:r>
              <a:rPr lang="en-AU" b="0">
                <a:solidFill>
                  <a:srgbClr val="800000"/>
                </a:solidFill>
                <a:latin typeface="Arial" charset="0"/>
              </a:rPr>
              <a:t>Capital input quantities</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2"/>
          <p:cNvSpPr>
            <a:spLocks noGrp="1" noChangeArrowheads="1"/>
          </p:cNvSpPr>
          <p:nvPr>
            <p:ph type="body" idx="1"/>
          </p:nvPr>
        </p:nvSpPr>
        <p:spPr>
          <a:xfrm>
            <a:off x="0" y="1341438"/>
            <a:ext cx="9144000" cy="4927600"/>
          </a:xfrm>
        </p:spPr>
        <p:txBody>
          <a:bodyPr/>
          <a:lstStyle/>
          <a:p>
            <a:pPr lvl="1">
              <a:buFontTx/>
              <a:buChar char="•"/>
            </a:pPr>
            <a:r>
              <a:rPr lang="en-AU" sz="2400" b="0"/>
              <a:t>Annual user cost of capital consists of:</a:t>
            </a:r>
            <a:r>
              <a:rPr lang="en-AU" sz="2400"/>
              <a:t> </a:t>
            </a:r>
          </a:p>
          <a:p>
            <a:pPr marL="1162050" lvl="2">
              <a:buClr>
                <a:schemeClr val="tx1"/>
              </a:buClr>
              <a:buFont typeface="Wingdings" pitchFamily="2" charset="2"/>
              <a:buChar char="Ø"/>
            </a:pPr>
            <a:r>
              <a:rPr lang="en-AU">
                <a:latin typeface="Arial" charset="0"/>
              </a:rPr>
              <a:t>depreciation</a:t>
            </a:r>
          </a:p>
          <a:p>
            <a:pPr marL="1162050" lvl="2">
              <a:buClr>
                <a:schemeClr val="tx1"/>
              </a:buClr>
              <a:buFont typeface="Wingdings" pitchFamily="2" charset="2"/>
              <a:buChar char="Ø"/>
            </a:pPr>
            <a:r>
              <a:rPr lang="en-AU">
                <a:latin typeface="Arial" charset="0"/>
              </a:rPr>
              <a:t>plus opportunity cost</a:t>
            </a:r>
          </a:p>
          <a:p>
            <a:pPr marL="1162050" lvl="2">
              <a:buClr>
                <a:schemeClr val="tx1"/>
              </a:buClr>
              <a:buFont typeface="Wingdings" pitchFamily="2" charset="2"/>
              <a:buChar char="Ø"/>
            </a:pPr>
            <a:r>
              <a:rPr lang="en-AU">
                <a:latin typeface="Arial" charset="0"/>
              </a:rPr>
              <a:t>minus capital gains</a:t>
            </a:r>
          </a:p>
          <a:p>
            <a:pPr lvl="1">
              <a:buFontTx/>
              <a:buChar char="•"/>
            </a:pPr>
            <a:r>
              <a:rPr lang="en-AU" sz="2400" b="0"/>
              <a:t>Equivalent building block concepts are return of capital (depreciation less inflation allowance) and the return on capital (opportunity cost)</a:t>
            </a:r>
            <a:r>
              <a:rPr lang="en-US" sz="2400" b="0"/>
              <a:t> </a:t>
            </a:r>
          </a:p>
          <a:p>
            <a:pPr lvl="1">
              <a:buFontTx/>
              <a:buChar char="•"/>
            </a:pPr>
            <a:r>
              <a:rPr lang="en-US" sz="2400" b="0"/>
              <a:t>Building blocks also implicitly include concept of ex-ante financial capital maintenance based on RAB and WACC</a:t>
            </a:r>
          </a:p>
          <a:p>
            <a:pPr lvl="1">
              <a:buFontTx/>
              <a:buChar char="•"/>
            </a:pPr>
            <a:r>
              <a:rPr lang="en-AU" sz="2400" b="0"/>
              <a:t>Preferable to have (approximate) consistency between the ways annual capital costs are calculated in building blocks and economic benchmarking</a:t>
            </a:r>
          </a:p>
        </p:txBody>
      </p:sp>
      <p:sp>
        <p:nvSpPr>
          <p:cNvPr id="619523" name="Rectangle 3"/>
          <p:cNvSpPr>
            <a:spLocks noGrp="1" noChangeArrowheads="1"/>
          </p:cNvSpPr>
          <p:nvPr>
            <p:ph type="title"/>
          </p:nvPr>
        </p:nvSpPr>
        <p:spPr>
          <a:xfrm>
            <a:off x="360363" y="280988"/>
            <a:ext cx="6054725" cy="579437"/>
          </a:xfrm>
        </p:spPr>
        <p:txBody>
          <a:bodyPr/>
          <a:lstStyle/>
          <a:p>
            <a:r>
              <a:rPr lang="en-AU" b="0">
                <a:solidFill>
                  <a:srgbClr val="800000"/>
                </a:solidFill>
                <a:latin typeface="Arial" charset="0"/>
              </a:rPr>
              <a:t>Annual user cost of capital</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2"/>
          <p:cNvSpPr>
            <a:spLocks noGrp="1" noChangeArrowheads="1"/>
          </p:cNvSpPr>
          <p:nvPr>
            <p:ph type="body" idx="1"/>
          </p:nvPr>
        </p:nvSpPr>
        <p:spPr>
          <a:xfrm>
            <a:off x="-180975" y="1484313"/>
            <a:ext cx="9145588" cy="4392612"/>
          </a:xfrm>
        </p:spPr>
        <p:txBody>
          <a:bodyPr/>
          <a:lstStyle/>
          <a:p>
            <a:pPr lvl="1">
              <a:buFontTx/>
              <a:buChar char="•"/>
            </a:pPr>
            <a:r>
              <a:rPr lang="en-AU" sz="2400" b="0"/>
              <a:t>Relevant capital input measures for economic benchmarking are capital service flow </a:t>
            </a:r>
            <a:r>
              <a:rPr lang="en-US" sz="2400" b="0"/>
              <a:t>and annual user cost of capital</a:t>
            </a:r>
          </a:p>
          <a:p>
            <a:pPr lvl="1">
              <a:buFontTx/>
              <a:buChar char="•"/>
            </a:pPr>
            <a:r>
              <a:rPr lang="en-US" sz="2400" b="0"/>
              <a:t>Capex only measures additions to capital stock each year</a:t>
            </a:r>
          </a:p>
          <a:p>
            <a:pPr lvl="1">
              <a:buFontTx/>
              <a:buChar char="•"/>
            </a:pPr>
            <a:r>
              <a:rPr lang="en-US" sz="2400" b="0"/>
              <a:t>It is therefore not appropriate to use capex (nor ‘totex’) as an input in economic benchmarking studies</a:t>
            </a:r>
          </a:p>
          <a:p>
            <a:pPr lvl="1">
              <a:buFontTx/>
              <a:buChar char="•"/>
            </a:pPr>
            <a:r>
              <a:rPr lang="en-AU" sz="2400" b="0"/>
              <a:t>Focus of economic benchmarking will be on the efficiency of operating and maintaining the network</a:t>
            </a:r>
            <a:r>
              <a:rPr lang="en-US" sz="2400" b="0"/>
              <a:t> </a:t>
            </a:r>
          </a:p>
          <a:p>
            <a:pPr lvl="1">
              <a:buFontTx/>
              <a:buChar char="•"/>
            </a:pPr>
            <a:r>
              <a:rPr lang="en-US" sz="2400" b="0"/>
              <a:t>Therefore NSP inputs used for the construction of capital assets should be excluded to avoid double counting </a:t>
            </a:r>
          </a:p>
          <a:p>
            <a:pPr lvl="1">
              <a:buFontTx/>
              <a:buChar char="•"/>
            </a:pPr>
            <a:r>
              <a:rPr lang="en-AU" sz="2400" b="0"/>
              <a:t>Some grey areas such as treatment of pole replacement</a:t>
            </a:r>
          </a:p>
        </p:txBody>
      </p:sp>
      <p:sp>
        <p:nvSpPr>
          <p:cNvPr id="625667" name="Rectangle 3"/>
          <p:cNvSpPr>
            <a:spLocks noGrp="1" noChangeArrowheads="1"/>
          </p:cNvSpPr>
          <p:nvPr>
            <p:ph type="title"/>
          </p:nvPr>
        </p:nvSpPr>
        <p:spPr>
          <a:xfrm>
            <a:off x="360363" y="280988"/>
            <a:ext cx="6054725" cy="579437"/>
          </a:xfrm>
        </p:spPr>
        <p:txBody>
          <a:bodyPr/>
          <a:lstStyle/>
          <a:p>
            <a:r>
              <a:rPr lang="en-AU" b="0">
                <a:solidFill>
                  <a:srgbClr val="800000"/>
                </a:solidFill>
                <a:latin typeface="Arial" charset="0"/>
              </a:rPr>
              <a:t>Items excluded</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2"/>
          <p:cNvSpPr>
            <a:spLocks noGrp="1" noChangeArrowheads="1"/>
          </p:cNvSpPr>
          <p:nvPr>
            <p:ph type="body" idx="1"/>
          </p:nvPr>
        </p:nvSpPr>
        <p:spPr>
          <a:xfrm>
            <a:off x="0" y="1628775"/>
            <a:ext cx="9144000" cy="4032250"/>
          </a:xfrm>
        </p:spPr>
        <p:txBody>
          <a:bodyPr/>
          <a:lstStyle/>
          <a:p>
            <a:pPr marL="838200" lvl="1" indent="-381000">
              <a:buSzPct val="90000"/>
              <a:buFontTx/>
              <a:buAutoNum type="arabicParenR"/>
            </a:pPr>
            <a:r>
              <a:rPr lang="en-AU" sz="2400" b="0"/>
              <a:t>input coverage is comprehensive and non–overlapping</a:t>
            </a:r>
            <a:r>
              <a:rPr lang="en-US" sz="2400"/>
              <a:t> </a:t>
            </a:r>
            <a:endParaRPr lang="en-AU" sz="2400" b="0"/>
          </a:p>
          <a:p>
            <a:pPr marL="838200" lvl="1" indent="-381000">
              <a:buSzPct val="90000"/>
              <a:buFontTx/>
              <a:buAutoNum type="arabicParenR"/>
            </a:pPr>
            <a:r>
              <a:rPr lang="en-AU" sz="2400" b="0"/>
              <a:t>measures of capital input quantities are to accurately reflect the quantity of annual capital service flow of assets employed by the NSP</a:t>
            </a:r>
          </a:p>
          <a:p>
            <a:pPr marL="838200" lvl="1" indent="-381000">
              <a:buSzPct val="90000"/>
              <a:buFontTx/>
              <a:buAutoNum type="arabicParenR"/>
            </a:pPr>
            <a:r>
              <a:rPr lang="en-AU" sz="2400" b="0"/>
              <a:t>capital user costs are to be based on the service provider’s regulatory asset base (RAB) and should approximate the sum of the return of and return on capital components used in building blocks, and</a:t>
            </a:r>
            <a:r>
              <a:rPr lang="en-US" sz="2400" b="0"/>
              <a:t> </a:t>
            </a:r>
          </a:p>
          <a:p>
            <a:pPr marL="838200" lvl="1" indent="-381000">
              <a:buSzPct val="90000"/>
              <a:buFontTx/>
              <a:buAutoNum type="arabicParenR"/>
            </a:pPr>
            <a:r>
              <a:rPr lang="en-AU" sz="2400" b="0"/>
              <a:t>be consistent with the NEL and NER</a:t>
            </a:r>
            <a:r>
              <a:rPr lang="en-US" sz="2400" b="0"/>
              <a:t> </a:t>
            </a:r>
            <a:endParaRPr lang="en-GB" sz="2400" b="0"/>
          </a:p>
        </p:txBody>
      </p:sp>
      <p:sp>
        <p:nvSpPr>
          <p:cNvPr id="627715" name="Rectangle 3"/>
          <p:cNvSpPr>
            <a:spLocks noGrp="1" noChangeArrowheads="1"/>
          </p:cNvSpPr>
          <p:nvPr>
            <p:ph type="title"/>
          </p:nvPr>
        </p:nvSpPr>
        <p:spPr>
          <a:xfrm>
            <a:off x="360363" y="280988"/>
            <a:ext cx="6054725" cy="579437"/>
          </a:xfrm>
        </p:spPr>
        <p:txBody>
          <a:bodyPr/>
          <a:lstStyle/>
          <a:p>
            <a:r>
              <a:rPr lang="en-AU" b="0">
                <a:solidFill>
                  <a:srgbClr val="800000"/>
                </a:solidFill>
                <a:latin typeface="Arial" charset="0"/>
              </a:rPr>
              <a:t>Input selection criteria</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86" name="Rectangle 6"/>
          <p:cNvSpPr>
            <a:spLocks noGrp="1" noChangeArrowheads="1"/>
          </p:cNvSpPr>
          <p:nvPr>
            <p:ph type="title"/>
          </p:nvPr>
        </p:nvSpPr>
        <p:spPr>
          <a:xfrm>
            <a:off x="2700338" y="3213100"/>
            <a:ext cx="4103687" cy="701675"/>
          </a:xfrm>
          <a:noFill/>
          <a:ln/>
        </p:spPr>
        <p:txBody>
          <a:bodyPr/>
          <a:lstStyle/>
          <a:p>
            <a:r>
              <a:rPr lang="en-AU" sz="4000">
                <a:solidFill>
                  <a:srgbClr val="800000"/>
                </a:solidFill>
                <a:latin typeface="Arial" charset="0"/>
              </a:rPr>
              <a:t>OPEX INPUTS</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2"/>
          <p:cNvSpPr>
            <a:spLocks noGrp="1" noChangeArrowheads="1"/>
          </p:cNvSpPr>
          <p:nvPr>
            <p:ph type="title"/>
          </p:nvPr>
        </p:nvSpPr>
        <p:spPr>
          <a:xfrm>
            <a:off x="352425" y="274638"/>
            <a:ext cx="5976938" cy="579437"/>
          </a:xfrm>
        </p:spPr>
        <p:txBody>
          <a:bodyPr/>
          <a:lstStyle/>
          <a:p>
            <a:r>
              <a:rPr lang="en-AU" b="0">
                <a:solidFill>
                  <a:srgbClr val="800000"/>
                </a:solidFill>
                <a:latin typeface="Arial" charset="0"/>
              </a:rPr>
              <a:t>Opex coverage</a:t>
            </a:r>
          </a:p>
        </p:txBody>
      </p:sp>
      <p:sp>
        <p:nvSpPr>
          <p:cNvPr id="623619" name="Rectangle 3"/>
          <p:cNvSpPr>
            <a:spLocks noGrp="1" noChangeArrowheads="1"/>
          </p:cNvSpPr>
          <p:nvPr>
            <p:ph type="body" idx="1"/>
          </p:nvPr>
        </p:nvSpPr>
        <p:spPr>
          <a:xfrm>
            <a:off x="468313" y="1196975"/>
            <a:ext cx="8135937" cy="5256213"/>
          </a:xfrm>
        </p:spPr>
        <p:txBody>
          <a:bodyPr/>
          <a:lstStyle/>
          <a:p>
            <a:pPr>
              <a:lnSpc>
                <a:spcPct val="90000"/>
              </a:lnSpc>
              <a:buFontTx/>
              <a:buChar char="•"/>
            </a:pPr>
            <a:r>
              <a:rPr lang="en-AU" b="0"/>
              <a:t>Are separate data on labour, materials and services available?</a:t>
            </a:r>
          </a:p>
          <a:p>
            <a:pPr>
              <a:lnSpc>
                <a:spcPct val="90000"/>
              </a:lnSpc>
              <a:buFontTx/>
              <a:buChar char="•"/>
            </a:pPr>
            <a:r>
              <a:rPr lang="en-AU" b="0"/>
              <a:t>Given extent of contracting out, generally use aggregate opex</a:t>
            </a:r>
          </a:p>
          <a:p>
            <a:pPr>
              <a:lnSpc>
                <a:spcPct val="90000"/>
              </a:lnSpc>
              <a:buFontTx/>
              <a:buChar char="•"/>
            </a:pPr>
            <a:r>
              <a:rPr lang="en-AU" b="0"/>
              <a:t>Diverse composition requires deflating opex by a price index to derive the quantity of opex inputs indirectly</a:t>
            </a:r>
          </a:p>
          <a:p>
            <a:pPr>
              <a:lnSpc>
                <a:spcPct val="90000"/>
              </a:lnSpc>
              <a:buFontTx/>
              <a:buChar char="•"/>
            </a:pPr>
            <a:r>
              <a:rPr lang="en-AU" b="0"/>
              <a:t>Sometimes need to remove accounting adjustments that do not reflect opex input usage that year</a:t>
            </a:r>
          </a:p>
          <a:p>
            <a:pPr>
              <a:lnSpc>
                <a:spcPct val="90000"/>
              </a:lnSpc>
              <a:buFontTx/>
              <a:buChar char="•"/>
            </a:pPr>
            <a:r>
              <a:rPr lang="en-AU" b="0"/>
              <a:t>Need uniform treatment of asset refurbishment and allocation of corporate overheads</a:t>
            </a:r>
          </a:p>
          <a:p>
            <a:pPr>
              <a:lnSpc>
                <a:spcPct val="90000"/>
              </a:lnSpc>
              <a:buFontTx/>
              <a:buChar char="•"/>
            </a:pPr>
            <a:r>
              <a:rPr lang="en-AU" b="0"/>
              <a:t>Need some consistent disaggregation of opex to allow consistency checking and to provide more information</a:t>
            </a:r>
          </a:p>
          <a:p>
            <a:pPr>
              <a:lnSpc>
                <a:spcPct val="90000"/>
              </a:lnSpc>
              <a:buFontTx/>
              <a:buChar char="•"/>
            </a:pPr>
            <a:r>
              <a:rPr lang="en-AU" b="0"/>
              <a:t>Do we need to allow for differing system structures and opex coverage across NSPs?</a:t>
            </a:r>
            <a:endParaRPr lang="en-AU" sz="2200"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CCppt">
  <a:themeElements>
    <a:clrScheme name="">
      <a:dk1>
        <a:srgbClr val="000000"/>
      </a:dk1>
      <a:lt1>
        <a:srgbClr val="EAEAEA"/>
      </a:lt1>
      <a:dk2>
        <a:srgbClr val="003366"/>
      </a:dk2>
      <a:lt2>
        <a:srgbClr val="FFFFFF"/>
      </a:lt2>
      <a:accent1>
        <a:srgbClr val="FFFFFF"/>
      </a:accent1>
      <a:accent2>
        <a:srgbClr val="FFFFFF"/>
      </a:accent2>
      <a:accent3>
        <a:srgbClr val="F3F3F3"/>
      </a:accent3>
      <a:accent4>
        <a:srgbClr val="000000"/>
      </a:accent4>
      <a:accent5>
        <a:srgbClr val="FFFFFF"/>
      </a:accent5>
      <a:accent6>
        <a:srgbClr val="E7E7E7"/>
      </a:accent6>
      <a:hlink>
        <a:srgbClr val="079D7F"/>
      </a:hlink>
      <a:folHlink>
        <a:srgbClr val="000000"/>
      </a:folHlink>
    </a:clrScheme>
    <a:fontScheme name="CCppt">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3200" b="0" i="0" u="none" strike="noStrike" cap="none" normalizeH="0" baseline="0" smtClean="0">
            <a:ln>
              <a:noFill/>
            </a:ln>
            <a:solidFill>
              <a:srgbClr val="800000"/>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b"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3200" b="0" i="0" u="none" strike="noStrike" cap="none" normalizeH="0" baseline="0" smtClean="0">
            <a:ln>
              <a:noFill/>
            </a:ln>
            <a:solidFill>
              <a:srgbClr val="800000"/>
            </a:solidFill>
            <a:effectLst/>
            <a:latin typeface="Arial" charset="0"/>
          </a:defRPr>
        </a:defPPr>
      </a:lstStyle>
    </a:lnDef>
  </a:objectDefaults>
  <a:extraClrSchemeLst>
    <a:extraClrScheme>
      <a:clrScheme name="CCppt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CCppt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CCppt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CCppt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
      <a:clrScheme name="CCppt 5">
        <a:dk1>
          <a:srgbClr val="000000"/>
        </a:dk1>
        <a:lt1>
          <a:srgbClr val="EAEAEA"/>
        </a:lt1>
        <a:dk2>
          <a:srgbClr val="003366"/>
        </a:dk2>
        <a:lt2>
          <a:srgbClr val="FFFFFF"/>
        </a:lt2>
        <a:accent1>
          <a:srgbClr val="FFFFFF"/>
        </a:accent1>
        <a:accent2>
          <a:srgbClr val="FFFFFF"/>
        </a:accent2>
        <a:accent3>
          <a:srgbClr val="F3F3F3"/>
        </a:accent3>
        <a:accent4>
          <a:srgbClr val="000000"/>
        </a:accent4>
        <a:accent5>
          <a:srgbClr val="FFFFFF"/>
        </a:accent5>
        <a:accent6>
          <a:srgbClr val="E7E7E7"/>
        </a:accent6>
        <a:hlink>
          <a:srgbClr val="00B78A"/>
        </a:hlink>
        <a:folHlink>
          <a:srgbClr val="FFFF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H:\Personal Templates\CCppt.pot</Template>
  <TotalTime>0</TotalTime>
  <Words>1954</Words>
  <Application>Microsoft Office PowerPoint</Application>
  <PresentationFormat>On-screen Show (4:3)</PresentationFormat>
  <Paragraphs>221</Paragraphs>
  <Slides>23</Slides>
  <Notes>23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Verdana</vt:lpstr>
      <vt:lpstr>Wingdings</vt:lpstr>
      <vt:lpstr>Times New Roman</vt:lpstr>
      <vt:lpstr>CCppt</vt:lpstr>
      <vt:lpstr>NSP Inputs for Use in  Economic Benchmarking</vt:lpstr>
      <vt:lpstr>Data requirements</vt:lpstr>
      <vt:lpstr>Different types of inputs </vt:lpstr>
      <vt:lpstr>Capital input quantities</vt:lpstr>
      <vt:lpstr>Annual user cost of capital</vt:lpstr>
      <vt:lpstr>Items excluded</vt:lpstr>
      <vt:lpstr>Input selection criteria</vt:lpstr>
      <vt:lpstr>OPEX INPUTS</vt:lpstr>
      <vt:lpstr>Opex coverage</vt:lpstr>
      <vt:lpstr>Opex price index</vt:lpstr>
      <vt:lpstr>Opex specification</vt:lpstr>
      <vt:lpstr>CAPITAL INPUTS</vt:lpstr>
      <vt:lpstr>Capital input quantities</vt:lpstr>
      <vt:lpstr>Physical depreciation profiles</vt:lpstr>
      <vt:lpstr>NSP asset physical depreciation</vt:lpstr>
      <vt:lpstr>Data robustness</vt:lpstr>
      <vt:lpstr>Asset aggregation</vt:lpstr>
      <vt:lpstr>RAB depreciation as a proxy</vt:lpstr>
      <vt:lpstr>Conclusion on capital quantities</vt:lpstr>
      <vt:lpstr>Capital annual user costs</vt:lpstr>
      <vt:lpstr>Alternative capital specifications (1)</vt:lpstr>
      <vt:lpstr>Alternative capital specifications (2)</vt:lpstr>
      <vt:lpstr>Alternative capital specifications (3)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NSP inputs for use in economic benchmarking</dc:title>
  <dc:creator/>
  <cp:lastModifiedBy/>
  <cp:revision>1</cp:revision>
  <dcterms:created xsi:type="dcterms:W3CDTF">2013-03-21T02:15:53Z</dcterms:created>
  <dcterms:modified xsi:type="dcterms:W3CDTF">2013-03-21T02:16:09Z</dcterms:modified>
</cp:coreProperties>
</file>